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256" r:id="rId2"/>
    <p:sldId id="260" r:id="rId3"/>
    <p:sldId id="296" r:id="rId4"/>
    <p:sldId id="297" r:id="rId5"/>
    <p:sldId id="292" r:id="rId6"/>
    <p:sldId id="293" r:id="rId7"/>
    <p:sldId id="294" r:id="rId8"/>
    <p:sldId id="295" r:id="rId9"/>
    <p:sldId id="275" r:id="rId10"/>
    <p:sldId id="287" r:id="rId11"/>
    <p:sldId id="291" r:id="rId12"/>
    <p:sldId id="276" r:id="rId13"/>
    <p:sldId id="277" r:id="rId14"/>
    <p:sldId id="278" r:id="rId15"/>
    <p:sldId id="282" r:id="rId16"/>
    <p:sldId id="298" r:id="rId17"/>
    <p:sldId id="279" r:id="rId18"/>
    <p:sldId id="280" r:id="rId19"/>
    <p:sldId id="283" r:id="rId20"/>
    <p:sldId id="284" r:id="rId21"/>
    <p:sldId id="281" r:id="rId22"/>
    <p:sldId id="285" r:id="rId2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372" y="208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Supervision Procedures and Protocol</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F7D5AFE2-E959-4B80-A431-0195A4198603}">
      <dgm:prSet custT="1"/>
      <dgm:spPr/>
      <dgm:t>
        <a:bodyPr/>
        <a:lstStyle/>
        <a:p>
          <a:pPr marL="0" indent="0" defTabSz="444500">
            <a:lnSpc>
              <a:spcPct val="100000"/>
            </a:lnSpc>
            <a:spcBef>
              <a:spcPct val="0"/>
            </a:spcBef>
            <a:spcAft>
              <a:spcPts val="0"/>
            </a:spcAft>
            <a:buNone/>
          </a:pPr>
          <a:r>
            <a:rPr lang="en-US" sz="1000" dirty="0" smtClean="0"/>
            <a:t>PSA Organizational Knowledge</a:t>
          </a:r>
          <a:br>
            <a:rPr lang="en-US" sz="1000" dirty="0" smtClean="0"/>
          </a:br>
          <a:r>
            <a:rPr lang="en-US" sz="1000" dirty="0" smtClean="0"/>
            <a:t>  --HISP Program</a:t>
          </a:r>
          <a:endParaRPr lang="en-US" sz="1000" dirty="0"/>
        </a:p>
      </dgm:t>
    </dgm:pt>
    <dgm:pt modelId="{AA3975F9-9464-4EF5-AAC6-35F5F347D5AE}" type="parTrans" cxnId="{D4623911-A896-4A70-B6CE-F96C7EBDD4B7}">
      <dgm:prSet/>
      <dgm:spPr/>
      <dgm:t>
        <a:bodyPr/>
        <a:lstStyle/>
        <a:p>
          <a:endParaRPr lang="en-US"/>
        </a:p>
      </dgm:t>
    </dgm:pt>
    <dgm:pt modelId="{87F37AEC-7735-4476-9B18-9C83FEA79F12}" type="sibTrans" cxnId="{D4623911-A896-4A70-B6CE-F96C7EBDD4B7}">
      <dgm:prSet/>
      <dgm:spPr/>
      <dgm:t>
        <a:bodyPr/>
        <a:lstStyle/>
        <a:p>
          <a:endParaRPr lang="en-US"/>
        </a:p>
      </dgm:t>
    </dgm:pt>
    <dgm:pt modelId="{7073FF48-5B12-4657-A76B-74A6671DFDB2}">
      <dgm:prSet custT="1"/>
      <dgm:spPr/>
      <dgm:t>
        <a:bodyPr/>
        <a:lstStyle/>
        <a:p>
          <a:pPr marL="0" indent="0" defTabSz="444500">
            <a:lnSpc>
              <a:spcPct val="90000"/>
            </a:lnSpc>
            <a:spcBef>
              <a:spcPct val="0"/>
            </a:spcBef>
            <a:spcAft>
              <a:spcPct val="15000"/>
            </a:spcAft>
            <a:buNone/>
          </a:pPr>
          <a:r>
            <a:rPr lang="en-US" sz="1000" dirty="0" smtClean="0"/>
            <a:t>Computer Proficiency</a:t>
          </a:r>
          <a:endParaRPr lang="en-US" sz="1000" dirty="0"/>
        </a:p>
      </dgm:t>
    </dgm:pt>
    <dgm:pt modelId="{D1AB1C03-80CD-4FA3-98D3-792E0C0AF8E2}" type="parTrans" cxnId="{85CC3853-84D6-4973-89A2-687DC43EEF77}">
      <dgm:prSet/>
      <dgm:spPr/>
      <dgm:t>
        <a:bodyPr/>
        <a:lstStyle/>
        <a:p>
          <a:endParaRPr lang="en-US"/>
        </a:p>
      </dgm:t>
    </dgm:pt>
    <dgm:pt modelId="{79616CBB-2593-4A0F-A177-D046DC9E31B2}" type="sibTrans" cxnId="{85CC3853-84D6-4973-89A2-687DC43EEF77}">
      <dgm:prSet/>
      <dgm:spPr/>
      <dgm:t>
        <a:bodyPr/>
        <a:lstStyle/>
        <a:p>
          <a:endParaRPr lang="en-US"/>
        </a:p>
      </dgm:t>
    </dgm:pt>
    <dgm:pt modelId="{3383F913-5BD9-4EA9-9B96-0D28353B0307}">
      <dgm:prSet phldrT="[Text]" custT="1"/>
      <dgm:spPr>
        <a:solidFill>
          <a:schemeClr val="accent4">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t>System and Regulatory Knowledge</a:t>
          </a:r>
          <a:endParaRPr lang="en-US" sz="1000" dirty="0"/>
        </a:p>
      </dgm:t>
    </dgm:pt>
    <dgm:pt modelId="{40341A13-F6DC-4D63-8E1E-6410329BEFA7}" type="parTrans" cxnId="{01C862AD-CFF4-4A3E-99B4-6DF93AA2D5F7}">
      <dgm:prSet/>
      <dgm:spPr/>
      <dgm:t>
        <a:bodyPr/>
        <a:lstStyle/>
        <a:p>
          <a:endParaRPr lang="en-US"/>
        </a:p>
      </dgm:t>
    </dgm:pt>
    <dgm:pt modelId="{067E0020-ECBD-45F6-B3CE-F475A81F7531}" type="sibTrans" cxnId="{01C862AD-CFF4-4A3E-99B4-6DF93AA2D5F7}">
      <dgm:prSet/>
      <dgm:spPr/>
      <dgm:t>
        <a:bodyPr/>
        <a:lstStyle/>
        <a:p>
          <a:endParaRPr lang="en-US"/>
        </a:p>
      </dgm:t>
    </dgm:pt>
    <dgm:pt modelId="{3DE8E8E2-B1BB-4EBF-93CB-1670F22E7878}">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HISP Monitoring Policies and Procedures</a:t>
          </a:r>
          <a:endParaRPr lang="en-US" sz="1000" dirty="0"/>
        </a:p>
      </dgm:t>
    </dgm:pt>
    <dgm:pt modelId="{A22A6DBF-6036-47B1-963D-7683AD82CE60}" type="parTrans" cxnId="{8D4FBF38-A679-4D6C-AF8C-BC237793FC75}">
      <dgm:prSet/>
      <dgm:spPr/>
      <dgm:t>
        <a:bodyPr/>
        <a:lstStyle/>
        <a:p>
          <a:endParaRPr lang="en-US"/>
        </a:p>
      </dgm:t>
    </dgm:pt>
    <dgm:pt modelId="{B75E751B-E951-4486-B438-A19593FA6B1A}" type="sibTrans" cxnId="{8D4FBF38-A679-4D6C-AF8C-BC237793FC75}">
      <dgm:prSet/>
      <dgm:spPr/>
      <dgm:t>
        <a:bodyPr/>
        <a:lstStyle/>
        <a:p>
          <a:endParaRPr lang="en-US"/>
        </a:p>
      </dgm:t>
    </dgm:pt>
    <dgm:pt modelId="{7853E09E-2349-4557-802D-D15C090469E0}">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Substance Related Treatment</a:t>
          </a:r>
          <a:endParaRPr lang="en-US" sz="1000" dirty="0"/>
        </a:p>
      </dgm:t>
    </dgm:pt>
    <dgm:pt modelId="{AB5B7DA9-8E05-4EE1-979D-156C92CEEA0D}" type="parTrans" cxnId="{E7AAC12F-9194-4B52-8F26-2077A071CB69}">
      <dgm:prSet/>
      <dgm:spPr/>
      <dgm:t>
        <a:bodyPr/>
        <a:lstStyle/>
        <a:p>
          <a:endParaRPr lang="en-US"/>
        </a:p>
      </dgm:t>
    </dgm:pt>
    <dgm:pt modelId="{E86E8041-1350-443B-B151-3BAE9E503AB0}" type="sibTrans" cxnId="{E7AAC12F-9194-4B52-8F26-2077A071CB69}">
      <dgm:prSet/>
      <dgm:spPr/>
      <dgm:t>
        <a:bodyPr/>
        <a:lstStyle/>
        <a:p>
          <a:endParaRPr lang="en-US"/>
        </a:p>
      </dgm:t>
    </dgm:pt>
    <dgm:pt modelId="{7E552A17-9928-4BEA-A77A-CA5F5538A929}">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Mental Health Disorders and Treatment</a:t>
          </a:r>
          <a:endParaRPr lang="en-US" sz="1000" dirty="0"/>
        </a:p>
      </dgm:t>
    </dgm:pt>
    <dgm:pt modelId="{4E902191-5F3C-4F38-9D51-71B6C03EBAED}" type="parTrans" cxnId="{1C35EC4D-01E4-4A70-83C6-803CCC81C1BA}">
      <dgm:prSet/>
      <dgm:spPr/>
      <dgm:t>
        <a:bodyPr/>
        <a:lstStyle/>
        <a:p>
          <a:endParaRPr lang="en-US"/>
        </a:p>
      </dgm:t>
    </dgm:pt>
    <dgm:pt modelId="{D384F879-D7AD-4639-9E48-FDE69D8820EA}" type="sibTrans" cxnId="{1C35EC4D-01E4-4A70-83C6-803CCC81C1BA}">
      <dgm:prSet/>
      <dgm:spPr/>
      <dgm:t>
        <a:bodyPr/>
        <a:lstStyle/>
        <a:p>
          <a:endParaRPr lang="en-US"/>
        </a:p>
      </dgm:t>
    </dgm:pt>
    <dgm:pt modelId="{61017822-2A2C-4A37-B60F-4A5D23931712}">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the Treatment Program</a:t>
          </a:r>
          <a:endParaRPr lang="en-US" sz="1000" dirty="0"/>
        </a:p>
      </dgm:t>
    </dgm:pt>
    <dgm:pt modelId="{5B6CFF04-D20D-4A6A-850C-099728122D9A}" type="parTrans" cxnId="{7029BF7B-6273-4D99-94FC-B24CD3B2692F}">
      <dgm:prSet/>
      <dgm:spPr/>
      <dgm:t>
        <a:bodyPr/>
        <a:lstStyle/>
        <a:p>
          <a:endParaRPr lang="en-US"/>
        </a:p>
      </dgm:t>
    </dgm:pt>
    <dgm:pt modelId="{A45E7744-65B8-4B8D-9368-7617EE8A4CA8}" type="sibTrans" cxnId="{7029BF7B-6273-4D99-94FC-B24CD3B2692F}">
      <dgm:prSet/>
      <dgm:spPr/>
      <dgm:t>
        <a:bodyPr/>
        <a:lstStyle/>
        <a:p>
          <a:endParaRPr lang="en-US"/>
        </a:p>
      </dgm:t>
    </dgm:pt>
    <dgm:pt modelId="{DD2EDF4A-00AC-4139-93D7-383589ACAC69}">
      <dgm:prSet phldrT="[Text]" custT="1"/>
      <dgm:spPr>
        <a:solidFill>
          <a:schemeClr val="accent4">
            <a:lumMod val="20000"/>
            <a:lumOff val="80000"/>
            <a:alpha val="90000"/>
          </a:schemeClr>
        </a:solidFill>
      </dgm:spPr>
      <dgm:t>
        <a:bodyPr/>
        <a:lstStyle/>
        <a:p>
          <a:r>
            <a:rPr lang="en-US" sz="1000" dirty="0" smtClean="0"/>
            <a:t>Group Facilitation</a:t>
          </a:r>
          <a:endParaRPr lang="en-US" sz="1000" dirty="0"/>
        </a:p>
      </dgm:t>
    </dgm:pt>
    <dgm:pt modelId="{C022AFC2-AF74-414F-AC31-D26CA9DCE291}" type="parTrans" cxnId="{EF5A9FA5-29CE-4636-86E5-083E6FC6E2AA}">
      <dgm:prSet/>
      <dgm:spPr/>
      <dgm:t>
        <a:bodyPr/>
        <a:lstStyle/>
        <a:p>
          <a:endParaRPr lang="en-US"/>
        </a:p>
      </dgm:t>
    </dgm:pt>
    <dgm:pt modelId="{48830178-AFA7-4B5F-BD39-E904F144EF87}" type="sibTrans" cxnId="{EF5A9FA5-29CE-4636-86E5-083E6FC6E2AA}">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211110"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252598">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custScaleY="130473">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8707B075-081E-46BC-810A-33DC095DDA49}" type="presOf" srcId="{DD2EDF4A-00AC-4139-93D7-383589ACAC69}" destId="{CB8F06E6-523E-40A5-BB9A-4F4E0D33CC9F}" srcOrd="0" destOrd="3" presId="urn:microsoft.com/office/officeart/2005/8/layout/vList5"/>
    <dgm:cxn modelId="{F9E3BC2F-EFBA-4965-8E52-F3F9F0BB2415}" type="presOf" srcId="{7073FF48-5B12-4657-A76B-74A6671DFDB2}" destId="{82D3B971-386A-4C5C-B42D-DC3E1A661EB2}" srcOrd="0" destOrd="7" presId="urn:microsoft.com/office/officeart/2005/8/layout/vList5"/>
    <dgm:cxn modelId="{874D5425-7CCE-48D0-AF5A-117B021CF333}" srcId="{68037241-0DB4-4813-9143-F0E9266B40FD}" destId="{29EA8F2E-7FEF-444E-8DE6-AB258D823770}" srcOrd="2"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1C35EC4D-01E4-4A70-83C6-803CCC81C1BA}" srcId="{68037241-0DB4-4813-9143-F0E9266B40FD}" destId="{7E552A17-9928-4BEA-A77A-CA5F5538A929}" srcOrd="1" destOrd="0" parTransId="{4E902191-5F3C-4F38-9D51-71B6C03EBAED}" sibTransId="{D384F879-D7AD-4639-9E48-FDE69D8820EA}"/>
    <dgm:cxn modelId="{7029BF7B-6273-4D99-94FC-B24CD3B2692F}" srcId="{68037241-0DB4-4813-9143-F0E9266B40FD}" destId="{61017822-2A2C-4A37-B60F-4A5D23931712}" srcOrd="3" destOrd="0" parTransId="{5B6CFF04-D20D-4A6A-850C-099728122D9A}" sibTransId="{A45E7744-65B8-4B8D-9368-7617EE8A4CA8}"/>
    <dgm:cxn modelId="{8E457434-CBD6-4A78-B497-AD0F62BED4E6}" type="presOf" srcId="{3DE8E8E2-B1BB-4EBF-93CB-1670F22E7878}" destId="{82D3B971-386A-4C5C-B42D-DC3E1A661EB2}" srcOrd="0" destOrd="5" presId="urn:microsoft.com/office/officeart/2005/8/layout/vList5"/>
    <dgm:cxn modelId="{E378F8B0-F350-44F2-8EB2-59DD42F23A0E}" srcId="{FD5BAAB5-8BE8-4DF3-8DF7-99058DCED65F}" destId="{022AC184-FB50-4E46-9CCA-C7DDAA351DCC}" srcOrd="2" destOrd="0" parTransId="{149E2783-D09A-4B0D-BCC3-4C4BC1F31C52}" sibTransId="{14954DE9-5C19-49C2-9E27-7FF2F3253C9C}"/>
    <dgm:cxn modelId="{7182B46E-7819-4946-9A2E-48CE605B911B}" type="presOf" srcId="{F7D5AFE2-E959-4B80-A431-0195A4198603}" destId="{82D3B971-386A-4C5C-B42D-DC3E1A661EB2}" srcOrd="0" destOrd="6" presId="urn:microsoft.com/office/officeart/2005/8/layout/vList5"/>
    <dgm:cxn modelId="{F89CB8F7-9963-46FC-A023-C6FB5536CB20}" type="presOf" srcId="{7C1C1326-FC90-4868-A63C-E664ACEC1FF2}" destId="{F1BA9655-1B22-46D4-83AF-98007378FC0E}" srcOrd="0" destOrd="0" presId="urn:microsoft.com/office/officeart/2005/8/layout/vList5"/>
    <dgm:cxn modelId="{C9F3BF6F-8A7D-4A2F-80F3-D98C5C33B0C2}" type="presOf" srcId="{61017822-2A2C-4A37-B60F-4A5D23931712}" destId="{82D3B971-386A-4C5C-B42D-DC3E1A661EB2}" srcOrd="0" destOrd="3" presId="urn:microsoft.com/office/officeart/2005/8/layout/vList5"/>
    <dgm:cxn modelId="{85CC3853-84D6-4973-89A2-687DC43EEF77}" srcId="{68037241-0DB4-4813-9143-F0E9266B40FD}" destId="{7073FF48-5B12-4657-A76B-74A6671DFDB2}" srcOrd="7" destOrd="0" parTransId="{D1AB1C03-80CD-4FA3-98D3-792E0C0AF8E2}" sibTransId="{79616CBB-2593-4A0F-A177-D046DC9E31B2}"/>
    <dgm:cxn modelId="{13FFD62A-6ECD-40BF-994B-7EC92D7FE88C}" type="presOf" srcId="{38E11A2E-7FFB-4D57-B796-2E8AE5149622}" destId="{BDD4BF51-862B-4576-B43C-26D1DD97AF5C}" srcOrd="0" destOrd="1" presId="urn:microsoft.com/office/officeart/2005/8/layout/vList5"/>
    <dgm:cxn modelId="{5D2938BE-35AB-48A6-B473-ACC8D7914D41}" type="presOf" srcId="{7853E09E-2349-4557-802D-D15C090469E0}" destId="{82D3B971-386A-4C5C-B42D-DC3E1A661EB2}" srcOrd="0" destOrd="0"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481FC95B-34D3-4447-8583-72D2ADFD42D4}" type="presOf" srcId="{32C04470-32A7-46B6-8316-FCECF6663868}" destId="{BDD4BF51-862B-4576-B43C-26D1DD97AF5C}" srcOrd="0" destOrd="3"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EF5A9FA5-29CE-4636-86E5-083E6FC6E2AA}" srcId="{FD5BAAB5-8BE8-4DF3-8DF7-99058DCED65F}" destId="{DD2EDF4A-00AC-4139-93D7-383589ACAC69}" srcOrd="3" destOrd="0" parTransId="{C022AFC2-AF74-414F-AC31-D26CA9DCE291}" sibTransId="{48830178-AFA7-4B5F-BD39-E904F144EF87}"/>
    <dgm:cxn modelId="{75DFACF1-ED5F-4608-96A7-4230019CD895}" type="presOf" srcId="{3383F913-5BD9-4EA9-9B96-0D28353B0307}" destId="{82D3B971-386A-4C5C-B42D-DC3E1A661EB2}" srcOrd="0" destOrd="4" presId="urn:microsoft.com/office/officeart/2005/8/layout/vList5"/>
    <dgm:cxn modelId="{01C862AD-CFF4-4A3E-99B4-6DF93AA2D5F7}" srcId="{68037241-0DB4-4813-9143-F0E9266B40FD}" destId="{3383F913-5BD9-4EA9-9B96-0D28353B0307}" srcOrd="4" destOrd="0" parTransId="{40341A13-F6DC-4D63-8E1E-6410329BEFA7}" sibTransId="{067E0020-ECBD-45F6-B3CE-F475A81F7531}"/>
    <dgm:cxn modelId="{2B625662-51AC-4E43-843C-CDE28179DE9A}" type="presOf" srcId="{844311B6-8F9F-4A67-9EC9-5B85BB3E93F3}" destId="{F1BA9655-1B22-46D4-83AF-98007378FC0E}" srcOrd="0" destOrd="1" presId="urn:microsoft.com/office/officeart/2005/8/layout/vList5"/>
    <dgm:cxn modelId="{3E326779-6755-48BE-86A2-16B054EAC6B8}" type="presOf" srcId="{212AF63D-0117-4CA6-86AA-56AD7FCB6488}" destId="{CB8F06E6-523E-40A5-BB9A-4F4E0D33CC9F}" srcOrd="0" destOrd="1" presId="urn:microsoft.com/office/officeart/2005/8/layout/vList5"/>
    <dgm:cxn modelId="{D4623911-A896-4A70-B6CE-F96C7EBDD4B7}" srcId="{68037241-0DB4-4813-9143-F0E9266B40FD}" destId="{F7D5AFE2-E959-4B80-A431-0195A4198603}" srcOrd="6" destOrd="0" parTransId="{AA3975F9-9464-4EF5-AAC6-35F5F347D5AE}" sibTransId="{87F37AEC-7735-4476-9B18-9C83FEA79F12}"/>
    <dgm:cxn modelId="{714C9788-D0A5-4B99-973C-73DFCE6D32AE}" srcId="{D7D89B30-D5F0-4AE1-85DC-06605178CFC2}" destId="{FD5BAAB5-8BE8-4DF3-8DF7-99058DCED65F}" srcOrd="1" destOrd="0" parTransId="{A9CD6EFF-27D7-46A6-8177-A3BC3460F081}" sibTransId="{A9C6F1A5-705F-4050-8F02-DAB9983994AA}"/>
    <dgm:cxn modelId="{E7AAC12F-9194-4B52-8F26-2077A071CB69}" srcId="{68037241-0DB4-4813-9143-F0E9266B40FD}" destId="{7853E09E-2349-4557-802D-D15C090469E0}" srcOrd="0" destOrd="0" parTransId="{AB5B7DA9-8E05-4EE1-979D-156C92CEEA0D}" sibTransId="{E86E8041-1350-443B-B151-3BAE9E503AB0}"/>
    <dgm:cxn modelId="{CD00EA6E-6378-47A4-AE06-428EF8DB4CC0}" type="presOf" srcId="{7E552A17-9928-4BEA-A77A-CA5F5538A929}" destId="{82D3B971-386A-4C5C-B42D-DC3E1A661EB2}" srcOrd="0" destOrd="1" presId="urn:microsoft.com/office/officeart/2005/8/layout/vList5"/>
    <dgm:cxn modelId="{143A6F07-EE92-44D6-AAEC-9802C839F226}" type="presOf" srcId="{29EA8F2E-7FEF-444E-8DE6-AB258D823770}" destId="{82D3B971-386A-4C5C-B42D-DC3E1A661EB2}" srcOrd="0" destOrd="2"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8D4FBF38-A679-4D6C-AF8C-BC237793FC75}" srcId="{68037241-0DB4-4813-9143-F0E9266B40FD}" destId="{3DE8E8E2-B1BB-4EBF-93CB-1670F22E7878}" srcOrd="5" destOrd="0" parTransId="{A22A6DBF-6036-47B1-963D-7683AD82CE60}" sibTransId="{B75E751B-E951-4486-B438-A19593FA6B1A}"/>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496461" y="-1245227"/>
          <a:ext cx="1393071"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t>Knowledge of Substance Related Treatment</a:t>
          </a:r>
          <a:endParaRPr lang="en-US" sz="1000" kern="1200" dirty="0"/>
        </a:p>
        <a:p>
          <a:pPr marL="0" lvl="1" indent="0" algn="l" defTabSz="444500">
            <a:lnSpc>
              <a:spcPct val="100000"/>
            </a:lnSpc>
            <a:spcBef>
              <a:spcPct val="0"/>
            </a:spcBef>
            <a:spcAft>
              <a:spcPts val="0"/>
            </a:spcAft>
            <a:buChar char="••"/>
          </a:pPr>
          <a:r>
            <a:rPr lang="en-US" sz="1000" kern="1200" dirty="0" smtClean="0"/>
            <a:t>Knowledge of Mental Health Disorders and Treatment</a:t>
          </a:r>
          <a:endParaRPr lang="en-US" sz="1000" kern="1200" dirty="0"/>
        </a:p>
        <a:p>
          <a:pPr marL="0" lvl="1" indent="0" algn="l" defTabSz="444500">
            <a:lnSpc>
              <a:spcPct val="100000"/>
            </a:lnSpc>
            <a:spcBef>
              <a:spcPct val="0"/>
            </a:spcBef>
            <a:spcAft>
              <a:spcPts val="0"/>
            </a:spcAft>
            <a:buChar char="••"/>
          </a:pPr>
          <a:r>
            <a:rPr lang="en-US" sz="1000" kern="1200" dirty="0" smtClean="0"/>
            <a:t>Knowledge of Supervision Procedures and Protocol</a:t>
          </a:r>
          <a:endParaRPr lang="en-US" sz="1000" kern="1200" dirty="0"/>
        </a:p>
        <a:p>
          <a:pPr marL="0" lvl="1" indent="0" algn="l" defTabSz="444500">
            <a:lnSpc>
              <a:spcPct val="100000"/>
            </a:lnSpc>
            <a:spcBef>
              <a:spcPct val="0"/>
            </a:spcBef>
            <a:spcAft>
              <a:spcPts val="0"/>
            </a:spcAft>
            <a:buChar char="••"/>
          </a:pPr>
          <a:r>
            <a:rPr lang="en-US" sz="1000" kern="1200" dirty="0" smtClean="0"/>
            <a:t>Knowledge of the Treatment Program</a:t>
          </a:r>
          <a:endParaRPr lang="en-US" sz="1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t>System and Regulatory Knowledge</a:t>
          </a:r>
          <a:endParaRPr lang="en-US" sz="1000" kern="1200" dirty="0"/>
        </a:p>
        <a:p>
          <a:pPr marL="0" lvl="1" indent="0" algn="l" defTabSz="444500">
            <a:lnSpc>
              <a:spcPct val="100000"/>
            </a:lnSpc>
            <a:spcBef>
              <a:spcPct val="0"/>
            </a:spcBef>
            <a:spcAft>
              <a:spcPts val="0"/>
            </a:spcAft>
            <a:buChar char="••"/>
          </a:pPr>
          <a:r>
            <a:rPr lang="en-US" sz="1000" kern="1200" dirty="0" smtClean="0"/>
            <a:t>Knowledge of HISP Monitoring Policies and Procedures</a:t>
          </a:r>
          <a:endParaRPr lang="en-US" sz="1000" kern="1200" dirty="0"/>
        </a:p>
        <a:p>
          <a:pPr marL="0" lvl="1" indent="0" algn="l" defTabSz="444500">
            <a:lnSpc>
              <a:spcPct val="100000"/>
            </a:lnSpc>
            <a:spcBef>
              <a:spcPct val="0"/>
            </a:spcBef>
            <a:spcAft>
              <a:spcPts val="0"/>
            </a:spcAft>
            <a:buChar char="••"/>
          </a:pPr>
          <a:r>
            <a:rPr lang="en-US" sz="1000" kern="1200" dirty="0" smtClean="0"/>
            <a:t>PSA Organizational Knowledge</a:t>
          </a:r>
          <a:br>
            <a:rPr lang="en-US" sz="1000" kern="1200" dirty="0" smtClean="0"/>
          </a:br>
          <a:r>
            <a:rPr lang="en-US" sz="1000" kern="1200" dirty="0" smtClean="0"/>
            <a:t>  --HISP Program</a:t>
          </a:r>
          <a:endParaRPr lang="en-US" sz="1000" kern="1200" dirty="0"/>
        </a:p>
        <a:p>
          <a:pPr marL="0" lvl="1" indent="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496461" y="-1245227"/>
        <a:ext cx="1393071" cy="3946350"/>
      </dsp:txXfrm>
    </dsp:sp>
    <dsp:sp modelId="{578424C7-D8B1-4DF0-9585-3BF63D56A9AB}">
      <dsp:nvSpPr>
        <dsp:cNvPr id="0" name=""/>
        <dsp:cNvSpPr/>
      </dsp:nvSpPr>
      <dsp:spPr>
        <a:xfrm>
          <a:off x="0" y="0"/>
          <a:ext cx="2219822" cy="1455332"/>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455332"/>
      </dsp:txXfrm>
    </dsp:sp>
    <dsp:sp modelId="{CB8F06E6-523E-40A5-BB9A-4F4E0D33CC9F}">
      <dsp:nvSpPr>
        <dsp:cNvPr id="0" name=""/>
        <dsp:cNvSpPr/>
      </dsp:nvSpPr>
      <dsp:spPr>
        <a:xfrm rot="5400000">
          <a:off x="3833219" y="-123314"/>
          <a:ext cx="719555"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a:p>
          <a:pPr marL="57150" lvl="1" indent="-57150" algn="l" defTabSz="444500">
            <a:lnSpc>
              <a:spcPct val="90000"/>
            </a:lnSpc>
            <a:spcBef>
              <a:spcPct val="0"/>
            </a:spcBef>
            <a:spcAft>
              <a:spcPct val="15000"/>
            </a:spcAft>
            <a:buChar char="••"/>
          </a:pPr>
          <a:r>
            <a:rPr lang="en-US" sz="1000" kern="1200" dirty="0" smtClean="0"/>
            <a:t>Group Facilitation</a:t>
          </a:r>
          <a:endParaRPr lang="en-US" sz="1000" kern="1200" dirty="0"/>
        </a:p>
      </dsp:txBody>
      <dsp:txXfrm rot="5400000">
        <a:off x="3833219" y="-123314"/>
        <a:ext cx="719555" cy="3946350"/>
      </dsp:txXfrm>
    </dsp:sp>
    <dsp:sp modelId="{80790DD6-A1BA-430C-AB89-55CE9EC91724}">
      <dsp:nvSpPr>
        <dsp:cNvPr id="0" name=""/>
        <dsp:cNvSpPr/>
      </dsp:nvSpPr>
      <dsp:spPr>
        <a:xfrm>
          <a:off x="0" y="1505174"/>
          <a:ext cx="2219822" cy="689371"/>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505174"/>
        <a:ext cx="2219822" cy="689371"/>
      </dsp:txXfrm>
    </dsp:sp>
    <dsp:sp modelId="{BDD4BF51-862B-4576-B43C-26D1DD97AF5C}">
      <dsp:nvSpPr>
        <dsp:cNvPr id="0" name=""/>
        <dsp:cNvSpPr/>
      </dsp:nvSpPr>
      <dsp:spPr>
        <a:xfrm rot="5400000">
          <a:off x="3884441" y="613688"/>
          <a:ext cx="625309"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84441" y="613688"/>
        <a:ext cx="625309" cy="3950208"/>
      </dsp:txXfrm>
    </dsp:sp>
    <dsp:sp modelId="{AD8929E8-58D4-4C46-AF1C-08450C62C440}">
      <dsp:nvSpPr>
        <dsp:cNvPr id="0" name=""/>
        <dsp:cNvSpPr/>
      </dsp:nvSpPr>
      <dsp:spPr>
        <a:xfrm>
          <a:off x="0" y="2244106"/>
          <a:ext cx="2221992" cy="689371"/>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244106"/>
        <a:ext cx="2221992" cy="689371"/>
      </dsp:txXfrm>
    </dsp:sp>
    <dsp:sp modelId="{F1BA9655-1B22-46D4-83AF-98007378FC0E}">
      <dsp:nvSpPr>
        <dsp:cNvPr id="0" name=""/>
        <dsp:cNvSpPr/>
      </dsp:nvSpPr>
      <dsp:spPr>
        <a:xfrm rot="5400000">
          <a:off x="3921347" y="1337528"/>
          <a:ext cx="551497"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921347" y="1337528"/>
        <a:ext cx="551497" cy="3950208"/>
      </dsp:txXfrm>
    </dsp:sp>
    <dsp:sp modelId="{4DEEE612-3434-482A-8CEA-3DC4016F1EB9}">
      <dsp:nvSpPr>
        <dsp:cNvPr id="0" name=""/>
        <dsp:cNvSpPr/>
      </dsp:nvSpPr>
      <dsp:spPr>
        <a:xfrm>
          <a:off x="0" y="2967947"/>
          <a:ext cx="2221992" cy="689371"/>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967947"/>
        <a:ext cx="2221992" cy="6893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8" name="Content Placeholder 8"/>
          <p:cNvSpPr>
            <a:spLocks noGrp="1"/>
          </p:cNvSpPr>
          <p:nvPr>
            <p:ph sz="quarter" idx="1"/>
          </p:nvPr>
        </p:nvSpPr>
        <p:spPr>
          <a:xfrm>
            <a:off x="228600" y="1447800"/>
            <a:ext cx="6248400" cy="1690577"/>
          </a:xfrm>
          <a:prstGeom prst="rect">
            <a:avLst/>
          </a:prstGeom>
        </p:spPr>
        <p:txBody>
          <a:bodyPr/>
          <a:lstStyle>
            <a:lvl1pPr>
              <a:buClrTx/>
              <a:buSzPct val="100000"/>
              <a:buFont typeface="Arial" pitchFamily="34" charset="0"/>
              <a:buChar char="•"/>
              <a:defRPr lang="en-US" sz="1000" kern="1200" dirty="0" smtClean="0">
                <a:solidFill>
                  <a:schemeClr val="tx1"/>
                </a:solidFill>
                <a:latin typeface="Arial" pitchFamily="34" charset="0"/>
                <a:ea typeface="+mn-ea"/>
                <a:cs typeface="Arial" pitchFamily="34" charset="0"/>
              </a:defRPr>
            </a:lvl1pPr>
            <a:lvl2pPr>
              <a:buNone/>
              <a:defRPr/>
            </a:lvl2pPr>
          </a:lstStyle>
          <a:p>
            <a:pPr marL="114300" lvl="0" indent="-114300" algn="l" defTabSz="914400" rtl="0" eaLnBrk="1" fontAlgn="base" latinLnBrk="0" hangingPunct="1">
              <a:spcBef>
                <a:spcPct val="0"/>
              </a:spcBef>
              <a:spcAft>
                <a:spcPct val="0"/>
              </a:spcAft>
              <a:buSzPct val="120000"/>
              <a:buFont typeface="Arial" pitchFamily="34" charset="0"/>
              <a:buChar char="•"/>
            </a:pPr>
            <a:r>
              <a:rPr lang="en-US" dirty="0" smtClean="0"/>
              <a:t>Click to edit Master text styles</a:t>
            </a:r>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
        <p:nvSpPr>
          <p:cNvPr id="8" name="Content Placeholder 8"/>
          <p:cNvSpPr>
            <a:spLocks noGrp="1"/>
          </p:cNvSpPr>
          <p:nvPr>
            <p:ph sz="quarter" idx="1"/>
          </p:nvPr>
        </p:nvSpPr>
        <p:spPr>
          <a:xfrm>
            <a:off x="228600" y="1447800"/>
            <a:ext cx="6248400" cy="1690577"/>
          </a:xfrm>
          <a:prstGeom prst="rect">
            <a:avLst/>
          </a:prstGeom>
        </p:spPr>
        <p:txBody>
          <a:bodyPr/>
          <a:lstStyle>
            <a:lvl1pPr>
              <a:buClrTx/>
              <a:buSzPct val="100000"/>
              <a:buFont typeface="Arial" pitchFamily="34" charset="0"/>
              <a:buChar char="•"/>
              <a:defRPr lang="en-US" sz="1000" kern="1200" dirty="0" smtClean="0">
                <a:solidFill>
                  <a:schemeClr val="tx1"/>
                </a:solidFill>
                <a:latin typeface="Arial" pitchFamily="34" charset="0"/>
                <a:ea typeface="+mn-ea"/>
                <a:cs typeface="Arial" pitchFamily="34" charset="0"/>
              </a:defRPr>
            </a:lvl1pPr>
            <a:lvl2pPr>
              <a:buNone/>
              <a:defRPr/>
            </a:lvl2pPr>
          </a:lstStyle>
          <a:p>
            <a:pPr marL="114300" lvl="0" indent="-114300" algn="l" defTabSz="914400" rtl="0" eaLnBrk="1" fontAlgn="base" latinLnBrk="0" hangingPunct="1">
              <a:spcBef>
                <a:spcPct val="0"/>
              </a:spcBef>
              <a:spcAft>
                <a:spcPct val="0"/>
              </a:spcAft>
              <a:buSzPct val="120000"/>
              <a:buFont typeface="Arial" pitchFamily="34" charset="0"/>
              <a:buChar char="•"/>
            </a:pPr>
            <a:r>
              <a:rPr lang="en-US" dirty="0" smtClean="0"/>
              <a:t>Click to edit Master text styles</a:t>
            </a:r>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a:p>
            <a:pPr marL="114300" lvl="0" indent="-114300" algn="l" defTabSz="914400" rtl="0" eaLnBrk="1" fontAlgn="base" latinLnBrk="0" hangingPunct="1">
              <a:spcBef>
                <a:spcPct val="0"/>
              </a:spcBef>
              <a:spcAft>
                <a:spcPct val="0"/>
              </a:spcAft>
              <a:buSzPct val="120000"/>
              <a:buFont typeface="Arial" pitchFamily="34" charset="0"/>
              <a:buChar char="•"/>
            </a:pP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16.docx"/><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17.docx"/><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Word_Document18.docx"/><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Word_Document19.docx"/><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Word_Document20.docx"/><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PSO: Treatment</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172200" cy="457200"/>
          </a:xfrm>
        </p:spPr>
        <p:txBody>
          <a:bodyPr/>
          <a:lstStyle/>
          <a:p>
            <a:r>
              <a:rPr lang="en-US" dirty="0" smtClean="0"/>
              <a:t>Additional Specific Program or Technical Area Knowledge</a:t>
            </a: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1828800"/>
          <a:ext cx="6400800" cy="4619625"/>
        </p:xfrm>
        <a:graphic>
          <a:graphicData uri="http://schemas.openxmlformats.org/presentationml/2006/ole">
            <p:oleObj spid="_x0000_s48130" name="Document" r:id="rId3" imgW="9287874" imgH="6710525"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15592"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7375"/>
          <a:ext cx="6321425" cy="3856038"/>
        </p:xfrm>
        <a:graphic>
          <a:graphicData uri="http://schemas.openxmlformats.org/presentationml/2006/ole">
            <p:oleObj spid="_x0000_s37890" name="Document" r:id="rId3" imgW="9287874" imgH="5673064"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Group Facilitation Skills</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sound structure and organization to group sessions by outlining, starting and ending on time and by communicating and adhering to the session objectives.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utilizes group dynamics, pays attention to members’ verbal and nonverbal behavior, and takes steps to ensure all group members participate.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Uses facilitation tools to encourage creative contributions and constructive contributions from group members.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Summarizes group progress and outlines next steps at the meeting’s end.</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needed certifications/licensures to conduct deliver group and other treatment services.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4200"/>
          <a:ext cx="6315075" cy="3857625"/>
        </p:xfrm>
        <a:graphic>
          <a:graphicData uri="http://schemas.openxmlformats.org/presentationml/2006/ole">
            <p:oleObj spid="_x0000_s55298" name="Document" r:id="rId3" imgW="9287874" imgH="5679190"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ideas for change.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endParaRPr lang="en-US" dirty="0"/>
          </a:p>
        </p:txBody>
      </p:sp>
      <p:graphicFrame>
        <p:nvGraphicFramePr>
          <p:cNvPr id="23555" name="Object 3"/>
          <p:cNvGraphicFramePr>
            <a:graphicFrameLocks noChangeAspect="1"/>
          </p:cNvGraphicFramePr>
          <p:nvPr/>
        </p:nvGraphicFramePr>
        <p:xfrm>
          <a:off x="304800" y="3127375"/>
          <a:ext cx="6321425" cy="4333875"/>
        </p:xfrm>
        <a:graphic>
          <a:graphicData uri="http://schemas.openxmlformats.org/presentationml/2006/ole">
            <p:oleObj spid="_x0000_s34818" name="Document" r:id="rId3" imgW="9287874" imgH="6375395"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5113" y="3127375"/>
          <a:ext cx="6321425" cy="3498850"/>
        </p:xfrm>
        <a:graphic>
          <a:graphicData uri="http://schemas.openxmlformats.org/presentationml/2006/ole">
            <p:oleObj spid="_x0000_s35842" name="Document" r:id="rId3" imgW="9287874" imgH="5140460"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tasks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794535"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PSO: Treatment</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integrating information and assessing relevant input and data to respond to questions and make appropriate decisions based on available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65113" y="3273425"/>
          <a:ext cx="6321425" cy="3008313"/>
        </p:xfrm>
        <a:graphic>
          <a:graphicData uri="http://schemas.openxmlformats.org/presentationml/2006/ole">
            <p:oleObj spid="_x0000_s39938" name="Document" r:id="rId3" imgW="9287874" imgH="4432002" progId="Word.Document.12">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33243" progId="Word.Document.12">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of Substance-Related Treatment</a:t>
            </a:r>
            <a:endParaRPr lang="en-US" dirty="0"/>
          </a:p>
        </p:txBody>
      </p:sp>
      <p:sp>
        <p:nvSpPr>
          <p:cNvPr id="3" name="Content Placeholder 2"/>
          <p:cNvSpPr>
            <a:spLocks noGrp="1"/>
          </p:cNvSpPr>
          <p:nvPr>
            <p:ph sz="quarter" idx="1"/>
          </p:nvPr>
        </p:nvSpPr>
        <p:spPr>
          <a:xfrm>
            <a:off x="228600" y="1066800"/>
            <a:ext cx="6248400" cy="1690577"/>
          </a:xfrm>
        </p:spPr>
        <p:txBody>
          <a:bodyPr/>
          <a:lstStyle/>
          <a:p>
            <a:pPr lvl="0">
              <a:spcBef>
                <a:spcPts val="0"/>
              </a:spcBef>
            </a:pPr>
            <a:r>
              <a:rPr lang="en-US" dirty="0"/>
              <a:t>Demonstrates knowledge of the signs and symptoms of various substance-related disorders, including co-occurring substance and mental health-related disorders. . </a:t>
            </a:r>
          </a:p>
          <a:p>
            <a:pPr lvl="0">
              <a:spcBef>
                <a:spcPts val="0"/>
              </a:spcBef>
            </a:pPr>
            <a:r>
              <a:rPr lang="en-US" dirty="0"/>
              <a:t>Demonstrates knowledge of the effects/impact of commonly abused illicit and prescription drugs, as well as alcohol. </a:t>
            </a:r>
          </a:p>
          <a:p>
            <a:pPr lvl="0">
              <a:spcBef>
                <a:spcPts val="0"/>
              </a:spcBef>
            </a:pPr>
            <a:r>
              <a:rPr lang="en-US" dirty="0"/>
              <a:t>Understands possible behaviors and responses to expect from individuals under treatment for or suffering from substance use disorders.  </a:t>
            </a:r>
          </a:p>
          <a:p>
            <a:pPr lvl="0">
              <a:spcBef>
                <a:spcPts val="0"/>
              </a:spcBef>
            </a:pPr>
            <a:r>
              <a:rPr lang="en-US" dirty="0"/>
              <a:t>Understands and is able to apply various assessment tools and treatment interventions to identify and treat those with substance use disorders.</a:t>
            </a:r>
          </a:p>
          <a:p>
            <a:pPr lvl="0">
              <a:spcBef>
                <a:spcPts val="0"/>
              </a:spcBef>
            </a:pPr>
            <a:r>
              <a:rPr lang="en-US" dirty="0"/>
              <a:t>Understands treatment-related terminology and protocol in order to communicate effectively with health-care providers, case managers, treatment providers, caseworkers, and other stakeholders. </a:t>
            </a:r>
          </a:p>
          <a:p>
            <a:pPr lvl="0">
              <a:spcBef>
                <a:spcPts val="0"/>
              </a:spcBef>
            </a:pPr>
            <a:r>
              <a:rPr lang="en-US" dirty="0"/>
              <a:t>Demonstrates ability to create accurate and complete treatment records.</a:t>
            </a:r>
          </a:p>
          <a:p>
            <a:pPr lvl="0">
              <a:spcBef>
                <a:spcPts val="0"/>
              </a:spcBef>
            </a:pPr>
            <a:r>
              <a:rPr lang="en-US" dirty="0"/>
              <a:t>Utilizes knowledge of substance use disorder treatment to work effectively with defendants and to make accurate referrals, suggestions, and recommendations.</a:t>
            </a:r>
          </a:p>
          <a:p>
            <a:pPr>
              <a:spcBef>
                <a:spcPts val="0"/>
              </a:spcBef>
            </a:pPr>
            <a:endParaRPr lang="en-US" dirty="0"/>
          </a:p>
        </p:txBody>
      </p:sp>
      <p:graphicFrame>
        <p:nvGraphicFramePr>
          <p:cNvPr id="15363" name="Object 3"/>
          <p:cNvGraphicFramePr>
            <a:graphicFrameLocks noChangeAspect="1"/>
          </p:cNvGraphicFramePr>
          <p:nvPr/>
        </p:nvGraphicFramePr>
        <p:xfrm>
          <a:off x="381000" y="3276600"/>
          <a:ext cx="6042025" cy="7848600"/>
        </p:xfrm>
        <a:graphic>
          <a:graphicData uri="http://schemas.openxmlformats.org/presentationml/2006/ole">
            <p:oleObj spid="_x0000_s53250" name="Document" r:id="rId3" imgW="8543289" imgH="11084319"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of Substance-Related Treatment (cont’d)</a:t>
            </a:r>
            <a:endParaRPr lang="en-US" dirty="0"/>
          </a:p>
        </p:txBody>
      </p:sp>
      <p:sp>
        <p:nvSpPr>
          <p:cNvPr id="3" name="Content Placeholder 2"/>
          <p:cNvSpPr>
            <a:spLocks noGrp="1"/>
          </p:cNvSpPr>
          <p:nvPr>
            <p:ph sz="quarter" idx="1"/>
          </p:nvPr>
        </p:nvSpPr>
        <p:spPr>
          <a:xfrm>
            <a:off x="228600" y="1066800"/>
            <a:ext cx="6248400" cy="1690577"/>
          </a:xfrm>
        </p:spPr>
        <p:txBody>
          <a:bodyPr/>
          <a:lstStyle/>
          <a:p>
            <a:pPr lvl="0">
              <a:spcBef>
                <a:spcPts val="0"/>
              </a:spcBef>
            </a:pPr>
            <a:r>
              <a:rPr lang="en-US" dirty="0"/>
              <a:t>Demonstrates knowledge of the signs and symptoms of various substance-related disorders, including co-occurring substance and mental health-related disorders. . </a:t>
            </a:r>
          </a:p>
          <a:p>
            <a:pPr lvl="0">
              <a:spcBef>
                <a:spcPts val="0"/>
              </a:spcBef>
            </a:pPr>
            <a:r>
              <a:rPr lang="en-US" dirty="0"/>
              <a:t>Demonstrates knowledge of the effects/impact of commonly abused illicit and prescription drugs, as well as alcohol. </a:t>
            </a:r>
          </a:p>
          <a:p>
            <a:pPr lvl="0">
              <a:spcBef>
                <a:spcPts val="0"/>
              </a:spcBef>
            </a:pPr>
            <a:r>
              <a:rPr lang="en-US" dirty="0"/>
              <a:t>Understands possible behaviors and responses to expect from individuals under treatment for or suffering from substance use disorders.  </a:t>
            </a:r>
          </a:p>
          <a:p>
            <a:pPr lvl="0">
              <a:spcBef>
                <a:spcPts val="0"/>
              </a:spcBef>
            </a:pPr>
            <a:r>
              <a:rPr lang="en-US" dirty="0"/>
              <a:t>Understands and is able to apply various assessment tools and treatment interventions to identify and treat those with substance use disorders.</a:t>
            </a:r>
          </a:p>
          <a:p>
            <a:pPr lvl="0">
              <a:spcBef>
                <a:spcPts val="0"/>
              </a:spcBef>
            </a:pPr>
            <a:r>
              <a:rPr lang="en-US" dirty="0"/>
              <a:t>Understands treatment-related terminology and protocol in order to communicate effectively with health-care providers, case managers, treatment providers, caseworkers, and other stakeholders. </a:t>
            </a:r>
          </a:p>
          <a:p>
            <a:pPr lvl="0">
              <a:spcBef>
                <a:spcPts val="0"/>
              </a:spcBef>
            </a:pPr>
            <a:r>
              <a:rPr lang="en-US" dirty="0"/>
              <a:t>Demonstrates ability to create accurate and complete treatment records.</a:t>
            </a:r>
          </a:p>
          <a:p>
            <a:pPr lvl="0">
              <a:spcBef>
                <a:spcPts val="0"/>
              </a:spcBef>
            </a:pPr>
            <a:r>
              <a:rPr lang="en-US" dirty="0"/>
              <a:t>Utilizes knowledge of substance use disorder treatment to work effectively with defendants and to make accurate referrals, suggestions, and recommendations.</a:t>
            </a:r>
          </a:p>
          <a:p>
            <a:pPr>
              <a:spcBef>
                <a:spcPts val="0"/>
              </a:spcBef>
            </a:pPr>
            <a:endParaRPr lang="en-US" dirty="0"/>
          </a:p>
        </p:txBody>
      </p:sp>
      <p:graphicFrame>
        <p:nvGraphicFramePr>
          <p:cNvPr id="15363" name="Object 3"/>
          <p:cNvGraphicFramePr>
            <a:graphicFrameLocks/>
          </p:cNvGraphicFramePr>
          <p:nvPr/>
        </p:nvGraphicFramePr>
        <p:xfrm>
          <a:off x="457200" y="3276600"/>
          <a:ext cx="6129338" cy="5062538"/>
        </p:xfrm>
        <a:graphic>
          <a:graphicData uri="http://schemas.openxmlformats.org/presentationml/2006/ole">
            <p:oleObj spid="_x0000_s54274" name="Document" r:id="rId3" imgW="8882743" imgH="7381986"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4724400" cy="457200"/>
          </a:xfrm>
        </p:spPr>
        <p:txBody>
          <a:bodyPr/>
          <a:lstStyle/>
          <a:p>
            <a:r>
              <a:rPr lang="en-US" dirty="0" smtClean="0">
                <a:latin typeface="Arial" pitchFamily="34" charset="0"/>
                <a:cs typeface="Arial" pitchFamily="34" charset="0"/>
              </a:rPr>
              <a:t>Knowledge of Mental Health Disorders and Treatment</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behaviors and responses associated with various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basic medications and other common therapies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typical side effects of the medications commonly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mental health treatment-related terminology and protocol in order to communicate effectively with health-care providers, case managers, treatment providers, caseworkers, and other stakeholders.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ability to maintain accurate and complete mental health treatment records.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knowledge of mental health services system and provider network to work effectively with defendants and to make accurate referrals, suggestions, and recommendations.</a:t>
            </a:r>
          </a:p>
        </p:txBody>
      </p:sp>
      <p:graphicFrame>
        <p:nvGraphicFramePr>
          <p:cNvPr id="1028" name="Object 4"/>
          <p:cNvGraphicFramePr>
            <a:graphicFrameLocks/>
          </p:cNvGraphicFramePr>
          <p:nvPr/>
        </p:nvGraphicFramePr>
        <p:xfrm>
          <a:off x="228600" y="3409950"/>
          <a:ext cx="6315075" cy="4581525"/>
        </p:xfrm>
        <a:graphic>
          <a:graphicData uri="http://schemas.openxmlformats.org/presentationml/2006/ole">
            <p:oleObj spid="_x0000_s49154" name="Document" r:id="rId3" imgW="9287874" imgH="6751966"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Mental Health Disorders and Treatment (cont’d)</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behaviors and responses associated with various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basic medications and other common therapies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typical side effects of the medications commonly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mental health treatment-related terminology and protocol in order to communicate effectively with health-care providers, case managers, treatment providers, caseworkers, and other stakeholders.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ability to maintain accurate and complete mental health treatment records.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knowledge of mental health services system and provider network to work effectively with defendants and to make accurate referrals, suggestions, and recommendations.</a:t>
            </a:r>
          </a:p>
        </p:txBody>
      </p:sp>
      <p:graphicFrame>
        <p:nvGraphicFramePr>
          <p:cNvPr id="1028" name="Object 4"/>
          <p:cNvGraphicFramePr>
            <a:graphicFrameLocks/>
          </p:cNvGraphicFramePr>
          <p:nvPr/>
        </p:nvGraphicFramePr>
        <p:xfrm>
          <a:off x="228600" y="3409950"/>
          <a:ext cx="6315075" cy="4581525"/>
        </p:xfrm>
        <a:graphic>
          <a:graphicData uri="http://schemas.openxmlformats.org/presentationml/2006/ole">
            <p:oleObj spid="_x0000_s50178" name="Document" r:id="rId3" imgW="9287874" imgH="6745479"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Supervision Procedures and Protocol</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procedures for processing new defendants with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automated systems to correctly determine active warrant and criminal history status.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compliance review procedures and protocol for supervising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Manages case files, reports and records around supervision accurately and according to established PSA supervision protocols.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proper procedures for reporting violations of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Identifies defendants who would benefit from referral for additional services and is able to complete the referral.</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and submits timely and accurate court reports, informing courts of release condition compliance.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reports defendant compliance and other information during court hearings when required. </a:t>
            </a:r>
          </a:p>
        </p:txBody>
      </p:sp>
      <p:graphicFrame>
        <p:nvGraphicFramePr>
          <p:cNvPr id="1028" name="Object 4"/>
          <p:cNvGraphicFramePr>
            <a:graphicFrameLocks/>
          </p:cNvGraphicFramePr>
          <p:nvPr/>
        </p:nvGraphicFramePr>
        <p:xfrm>
          <a:off x="228600" y="3409950"/>
          <a:ext cx="6448425" cy="4581525"/>
        </p:xfrm>
        <a:graphic>
          <a:graphicData uri="http://schemas.openxmlformats.org/presentationml/2006/ole">
            <p:oleObj spid="_x0000_s51202" name="Document" r:id="rId3" imgW="9507922" imgH="6743677"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the Treatment Program</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Treatment Program operations.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accurately applies criteria for referring and accepting defendants into the Treatment Program.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different functions and units/teams within the Treatment Program, and utilizes this information to make accurate recommendations, suggestions, and referrals for defendant placement.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Actively remains aware of personnel, protocol, and program resource availability, and factors this information into case management actions and responsibilities.</a:t>
            </a:r>
          </a:p>
        </p:txBody>
      </p:sp>
      <p:graphicFrame>
        <p:nvGraphicFramePr>
          <p:cNvPr id="1028" name="Object 4"/>
          <p:cNvGraphicFramePr>
            <a:graphicFrameLocks/>
          </p:cNvGraphicFramePr>
          <p:nvPr/>
        </p:nvGraphicFramePr>
        <p:xfrm>
          <a:off x="228600" y="3409950"/>
          <a:ext cx="6467475" cy="4581525"/>
        </p:xfrm>
        <a:graphic>
          <a:graphicData uri="http://schemas.openxmlformats.org/presentationml/2006/ole">
            <p:oleObj spid="_x0000_s52226" name="Document" r:id="rId3" imgW="9507922" imgH="6750524"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5410200" cy="457200"/>
          </a:xfrm>
        </p:spPr>
        <p:txBody>
          <a:bodyPr/>
          <a:lstStyle/>
          <a:p>
            <a:pPr lvl="0"/>
            <a:r>
              <a:rPr lang="en-US" dirty="0" smtClean="0">
                <a:latin typeface="Arial" pitchFamily="34" charset="0"/>
                <a:ea typeface="Cambria" pitchFamily="18" charset="0"/>
                <a:cs typeface="Arial" pitchFamily="34" charset="0"/>
              </a:rPr>
              <a:t>System and Regulatory Knowledge</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127375"/>
          <a:ext cx="6480175" cy="3008313"/>
        </p:xfrm>
        <a:graphic>
          <a:graphicData uri="http://schemas.openxmlformats.org/presentationml/2006/ole">
            <p:oleObj spid="_x0000_s30722" name="Document" r:id="rId3" imgW="9517054" imgH="4436687"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10540</TotalTime>
  <Words>2124</Words>
  <Application>Microsoft Office PowerPoint</Application>
  <PresentationFormat>On-screen Show (4:3)</PresentationFormat>
  <Paragraphs>154</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Median</vt:lpstr>
      <vt:lpstr>Document</vt:lpstr>
      <vt:lpstr>PreTrial Services Agency Competencies</vt:lpstr>
      <vt:lpstr>PSO: Treatment</vt:lpstr>
      <vt:lpstr>Knowledge of Substance-Related Treatment</vt:lpstr>
      <vt:lpstr>Knowledge of Substance-Related Treatment (cont’d)</vt:lpstr>
      <vt:lpstr>Knowledge of Mental Health Disorders and Treatment</vt:lpstr>
      <vt:lpstr>Knowledge of Mental Health Disorders and Treatment (cont’d)</vt:lpstr>
      <vt:lpstr>Knowledge of Supervision Procedures and Protocol</vt:lpstr>
      <vt:lpstr>Knowledge of the Treatment Program</vt:lpstr>
      <vt:lpstr>System and Regulatory Knowledge</vt:lpstr>
      <vt:lpstr>District of Columbia Pretrial Services Agency (PSA)  Organizational Knowledge</vt:lpstr>
      <vt:lpstr>Additional Specific Program or Technical Area Knowledge</vt:lpstr>
      <vt:lpstr>Computer Proficiency</vt:lpstr>
      <vt:lpstr>Interpersonal Skills</vt:lpstr>
      <vt:lpstr>Teamwork</vt:lpstr>
      <vt:lpstr>Customer Service Orientation</vt:lpstr>
      <vt:lpstr>Group Facilitation Skills</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24</cp:revision>
  <dcterms:created xsi:type="dcterms:W3CDTF">2011-04-19T14:35:25Z</dcterms:created>
  <dcterms:modified xsi:type="dcterms:W3CDTF">2011-07-01T18:17:53Z</dcterms:modified>
</cp:coreProperties>
</file>