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1"/>
  </p:notesMasterIdLst>
  <p:sldIdLst>
    <p:sldId id="256" r:id="rId2"/>
    <p:sldId id="260" r:id="rId3"/>
    <p:sldId id="257" r:id="rId4"/>
    <p:sldId id="289" r:id="rId5"/>
    <p:sldId id="290" r:id="rId6"/>
    <p:sldId id="291" r:id="rId7"/>
    <p:sldId id="292" r:id="rId8"/>
    <p:sldId id="293" r:id="rId9"/>
    <p:sldId id="287" r:id="rId10"/>
    <p:sldId id="276" r:id="rId11"/>
    <p:sldId id="277" r:id="rId12"/>
    <p:sldId id="278" r:id="rId13"/>
    <p:sldId id="282" r:id="rId14"/>
    <p:sldId id="279" r:id="rId15"/>
    <p:sldId id="280" r:id="rId16"/>
    <p:sldId id="283" r:id="rId17"/>
    <p:sldId id="284" r:id="rId18"/>
    <p:sldId id="281" r:id="rId19"/>
    <p:sldId id="285" r:id="rId2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80" d="100"/>
          <a:sy n="80" d="100"/>
        </p:scale>
        <p:origin x="-798" y="21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D89B30-D5F0-4AE1-85DC-06605178CFC2}"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68037241-0DB4-4813-9143-F0E9266B40FD}">
      <dgm:prSet phldrT="[Text]" custT="1"/>
      <dgm:spPr>
        <a:solidFill>
          <a:schemeClr val="accent4">
            <a:lumMod val="50000"/>
          </a:schemeClr>
        </a:solidFill>
      </dgm:spPr>
      <dgm:t>
        <a:bodyPr/>
        <a:lstStyle/>
        <a:p>
          <a:r>
            <a:rPr lang="en-US" sz="1400" dirty="0" smtClean="0"/>
            <a:t>Technical </a:t>
          </a:r>
          <a:br>
            <a:rPr lang="en-US" sz="1400" dirty="0" smtClean="0"/>
          </a:br>
          <a:r>
            <a:rPr lang="en-US" sz="1400" dirty="0" smtClean="0"/>
            <a:t>Competencies</a:t>
          </a:r>
          <a:endParaRPr lang="en-US" sz="1400" dirty="0"/>
        </a:p>
      </dgm:t>
    </dgm:pt>
    <dgm:pt modelId="{F723D4A1-E8DC-43A8-909E-70AF67A3C47A}" type="parTrans" cxnId="{3C2900C2-0E68-4958-B69C-EBAD72D70446}">
      <dgm:prSet/>
      <dgm:spPr/>
      <dgm:t>
        <a:bodyPr/>
        <a:lstStyle/>
        <a:p>
          <a:endParaRPr lang="en-US"/>
        </a:p>
      </dgm:t>
    </dgm:pt>
    <dgm:pt modelId="{CE79727E-09D5-4114-AABA-A06579398740}" type="sibTrans" cxnId="{3C2900C2-0E68-4958-B69C-EBAD72D70446}">
      <dgm:prSet/>
      <dgm:spPr/>
      <dgm:t>
        <a:bodyPr/>
        <a:lstStyle/>
        <a:p>
          <a:endParaRPr lang="en-US"/>
        </a:p>
      </dgm:t>
    </dgm:pt>
    <dgm:pt modelId="{29EA8F2E-7FEF-444E-8DE6-AB258D823770}">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t>Knowledge of Lab Safety Procedures</a:t>
          </a:r>
          <a:endParaRPr lang="en-US" sz="1000" dirty="0"/>
        </a:p>
      </dgm:t>
    </dgm:pt>
    <dgm:pt modelId="{071F8852-5903-456B-897B-CD4F64723240}" type="parTrans" cxnId="{874D5425-7CCE-48D0-AF5A-117B021CF333}">
      <dgm:prSet/>
      <dgm:spPr/>
      <dgm:t>
        <a:bodyPr/>
        <a:lstStyle/>
        <a:p>
          <a:endParaRPr lang="en-US"/>
        </a:p>
      </dgm:t>
    </dgm:pt>
    <dgm:pt modelId="{8495ECD0-9B23-4B20-A7E6-8119C8AA7B46}" type="sibTrans" cxnId="{874D5425-7CCE-48D0-AF5A-117B021CF333}">
      <dgm:prSet/>
      <dgm:spPr/>
      <dgm:t>
        <a:bodyPr/>
        <a:lstStyle/>
        <a:p>
          <a:endParaRPr lang="en-US"/>
        </a:p>
      </dgm:t>
    </dgm:pt>
    <dgm:pt modelId="{43AE83C2-AC13-4342-A0F1-4DE148D7D4F6}">
      <dgm:prSet phldrT="[Text]" custT="1"/>
      <dgm:spPr>
        <a:solidFill>
          <a:schemeClr val="accent4">
            <a:lumMod val="50000"/>
          </a:schemeClr>
        </a:solidFill>
      </dgm:spPr>
      <dgm:t>
        <a:bodyPr/>
        <a:lstStyle/>
        <a:p>
          <a:r>
            <a:rPr lang="en-US" sz="1400" dirty="0" smtClean="0"/>
            <a:t>Results Oriented Competencies</a:t>
          </a:r>
          <a:endParaRPr lang="en-US" sz="1400" dirty="0"/>
        </a:p>
      </dgm:t>
    </dgm:pt>
    <dgm:pt modelId="{DCFCB2C8-9835-4235-9DFE-C33CA208492B}" type="parTrans" cxnId="{4F3516DE-A6D0-47B5-A9F5-DB776DE9FB79}">
      <dgm:prSet/>
      <dgm:spPr/>
      <dgm:t>
        <a:bodyPr/>
        <a:lstStyle/>
        <a:p>
          <a:endParaRPr lang="en-US"/>
        </a:p>
      </dgm:t>
    </dgm:pt>
    <dgm:pt modelId="{F39D6958-B0B9-488C-A1BD-954EC9A7E934}" type="sibTrans" cxnId="{4F3516DE-A6D0-47B5-A9F5-DB776DE9FB79}">
      <dgm:prSet/>
      <dgm:spPr/>
      <dgm:t>
        <a:bodyPr/>
        <a:lstStyle/>
        <a:p>
          <a:endParaRPr lang="en-US"/>
        </a:p>
      </dgm:t>
    </dgm:pt>
    <dgm:pt modelId="{B86FCB96-814A-4CEB-8E9D-39B375F594D4}">
      <dgm:prSet phldrT="[Text]" custT="1"/>
      <dgm:spPr>
        <a:solidFill>
          <a:schemeClr val="accent4">
            <a:lumMod val="20000"/>
            <a:lumOff val="80000"/>
            <a:alpha val="90000"/>
          </a:schemeClr>
        </a:solidFill>
      </dgm:spPr>
      <dgm:t>
        <a:bodyPr/>
        <a:lstStyle/>
        <a:p>
          <a:r>
            <a:rPr lang="en-US" sz="1000" dirty="0" smtClean="0"/>
            <a:t>Initiative</a:t>
          </a:r>
          <a:endParaRPr lang="en-US" sz="1000" dirty="0"/>
        </a:p>
      </dgm:t>
    </dgm:pt>
    <dgm:pt modelId="{CF6246B9-2948-479C-9F09-2B9DEC13FFF7}" type="parTrans" cxnId="{36E929FD-DDA0-4FDE-8E29-1EAAC17BD08A}">
      <dgm:prSet/>
      <dgm:spPr/>
      <dgm:t>
        <a:bodyPr/>
        <a:lstStyle/>
        <a:p>
          <a:endParaRPr lang="en-US"/>
        </a:p>
      </dgm:t>
    </dgm:pt>
    <dgm:pt modelId="{982958CB-8963-4CF5-963C-A4A82A984825}" type="sibTrans" cxnId="{36E929FD-DDA0-4FDE-8E29-1EAAC17BD08A}">
      <dgm:prSet/>
      <dgm:spPr/>
      <dgm:t>
        <a:bodyPr/>
        <a:lstStyle/>
        <a:p>
          <a:endParaRPr lang="en-US"/>
        </a:p>
      </dgm:t>
    </dgm:pt>
    <dgm:pt modelId="{FEDED611-2C1E-44AE-ABFE-9CADDD9A58F9}">
      <dgm:prSet phldrT="[Text]" custT="1"/>
      <dgm:spPr>
        <a:solidFill>
          <a:schemeClr val="accent4">
            <a:lumMod val="50000"/>
          </a:schemeClr>
        </a:solidFill>
      </dgm:spPr>
      <dgm:t>
        <a:bodyPr/>
        <a:lstStyle/>
        <a:p>
          <a:r>
            <a:rPr lang="en-US" sz="1400" dirty="0" smtClean="0"/>
            <a:t>Professionalism Competencies</a:t>
          </a:r>
          <a:endParaRPr lang="en-US" sz="1400" dirty="0"/>
        </a:p>
      </dgm:t>
    </dgm:pt>
    <dgm:pt modelId="{A9DA557A-64B3-4CE1-953A-3829D8726273}" type="parTrans" cxnId="{1A4B3BC5-AF29-4FCE-BB4D-445B20A5D0A3}">
      <dgm:prSet/>
      <dgm:spPr/>
      <dgm:t>
        <a:bodyPr/>
        <a:lstStyle/>
        <a:p>
          <a:endParaRPr lang="en-US"/>
        </a:p>
      </dgm:t>
    </dgm:pt>
    <dgm:pt modelId="{E049A89A-93B0-40D1-A4D1-4857152F159A}" type="sibTrans" cxnId="{1A4B3BC5-AF29-4FCE-BB4D-445B20A5D0A3}">
      <dgm:prSet/>
      <dgm:spPr/>
      <dgm:t>
        <a:bodyPr/>
        <a:lstStyle/>
        <a:p>
          <a:endParaRPr lang="en-US"/>
        </a:p>
      </dgm:t>
    </dgm:pt>
    <dgm:pt modelId="{7C1C1326-FC90-4868-A63C-E664ACEC1FF2}">
      <dgm:prSet phldrT="[Text]" custT="1"/>
      <dgm:spPr>
        <a:solidFill>
          <a:schemeClr val="accent4">
            <a:lumMod val="20000"/>
            <a:lumOff val="80000"/>
            <a:alpha val="90000"/>
          </a:schemeClr>
        </a:solidFill>
      </dgm:spPr>
      <dgm:t>
        <a:bodyPr/>
        <a:lstStyle/>
        <a:p>
          <a:r>
            <a:rPr lang="en-US" sz="1000" dirty="0" smtClean="0"/>
            <a:t>Adaptability</a:t>
          </a:r>
          <a:endParaRPr lang="en-US" sz="1000" dirty="0"/>
        </a:p>
      </dgm:t>
    </dgm:pt>
    <dgm:pt modelId="{515BC545-3148-4F17-A267-D67ED5C56C7F}" type="parTrans" cxnId="{1C7F83B0-8CED-4C99-B999-3A39BEA42357}">
      <dgm:prSet/>
      <dgm:spPr/>
      <dgm:t>
        <a:bodyPr/>
        <a:lstStyle/>
        <a:p>
          <a:endParaRPr lang="en-US"/>
        </a:p>
      </dgm:t>
    </dgm:pt>
    <dgm:pt modelId="{FBF57065-A27B-4B0F-922D-2456780FA029}" type="sibTrans" cxnId="{1C7F83B0-8CED-4C99-B999-3A39BEA42357}">
      <dgm:prSet/>
      <dgm:spPr/>
      <dgm:t>
        <a:bodyPr/>
        <a:lstStyle/>
        <a:p>
          <a:endParaRPr lang="en-US"/>
        </a:p>
      </dgm:t>
    </dgm:pt>
    <dgm:pt modelId="{69E905AC-407D-4F34-B751-C3F824DD9BE0}">
      <dgm:prSet phldrT="[Text]" custT="1"/>
      <dgm:spPr>
        <a:solidFill>
          <a:schemeClr val="accent4">
            <a:lumMod val="20000"/>
            <a:lumOff val="80000"/>
            <a:alpha val="90000"/>
          </a:schemeClr>
        </a:solidFill>
      </dgm:spPr>
      <dgm:t>
        <a:bodyPr/>
        <a:lstStyle/>
        <a:p>
          <a:r>
            <a:rPr lang="en-US" sz="1000" dirty="0" smtClean="0"/>
            <a:t>Interpersonal Skills</a:t>
          </a:r>
          <a:endParaRPr lang="en-US" sz="1000" dirty="0"/>
        </a:p>
      </dgm:t>
    </dgm:pt>
    <dgm:pt modelId="{3E9052E2-EB92-4F13-BDDC-7BB147EA0B45}" type="parTrans" cxnId="{B2B998E2-6298-4FAB-A10C-3E4C48353CC2}">
      <dgm:prSet/>
      <dgm:spPr/>
      <dgm:t>
        <a:bodyPr/>
        <a:lstStyle/>
        <a:p>
          <a:endParaRPr lang="en-US"/>
        </a:p>
      </dgm:t>
    </dgm:pt>
    <dgm:pt modelId="{FD6EE5A2-047D-4A54-9485-A0E53273CC44}" type="sibTrans" cxnId="{B2B998E2-6298-4FAB-A10C-3E4C48353CC2}">
      <dgm:prSet/>
      <dgm:spPr/>
      <dgm:t>
        <a:bodyPr/>
        <a:lstStyle/>
        <a:p>
          <a:endParaRPr lang="en-US"/>
        </a:p>
      </dgm:t>
    </dgm:pt>
    <dgm:pt modelId="{FD5BAAB5-8BE8-4DF3-8DF7-99058DCED65F}">
      <dgm:prSet phldrT="[Text]" custT="1"/>
      <dgm:spPr>
        <a:solidFill>
          <a:schemeClr val="accent4">
            <a:lumMod val="50000"/>
          </a:schemeClr>
        </a:solidFill>
      </dgm:spPr>
      <dgm:t>
        <a:bodyPr/>
        <a:lstStyle/>
        <a:p>
          <a:r>
            <a:rPr lang="en-US" sz="1400" dirty="0" smtClean="0"/>
            <a:t>Interpersonal</a:t>
          </a:r>
          <a:r>
            <a:rPr lang="en-US" sz="2200" dirty="0" smtClean="0"/>
            <a:t> </a:t>
          </a:r>
          <a:r>
            <a:rPr lang="en-US" sz="1400" dirty="0" smtClean="0"/>
            <a:t>Competencies</a:t>
          </a:r>
          <a:endParaRPr lang="en-US" sz="2200" dirty="0"/>
        </a:p>
      </dgm:t>
    </dgm:pt>
    <dgm:pt modelId="{A9CD6EFF-27D7-46A6-8177-A3BC3460F081}" type="parTrans" cxnId="{714C9788-D0A5-4B99-973C-73DFCE6D32AE}">
      <dgm:prSet/>
      <dgm:spPr/>
      <dgm:t>
        <a:bodyPr/>
        <a:lstStyle/>
        <a:p>
          <a:endParaRPr lang="en-US"/>
        </a:p>
      </dgm:t>
    </dgm:pt>
    <dgm:pt modelId="{A9C6F1A5-705F-4050-8F02-DAB9983994AA}" type="sibTrans" cxnId="{714C9788-D0A5-4B99-973C-73DFCE6D32AE}">
      <dgm:prSet/>
      <dgm:spPr/>
      <dgm:t>
        <a:bodyPr/>
        <a:lstStyle/>
        <a:p>
          <a:endParaRPr lang="en-US"/>
        </a:p>
      </dgm:t>
    </dgm:pt>
    <dgm:pt modelId="{212AF63D-0117-4CA6-86AA-56AD7FCB6488}">
      <dgm:prSet phldrT="[Text]" custT="1"/>
      <dgm:spPr>
        <a:solidFill>
          <a:schemeClr val="accent4">
            <a:lumMod val="20000"/>
            <a:lumOff val="80000"/>
            <a:alpha val="90000"/>
          </a:schemeClr>
        </a:solidFill>
      </dgm:spPr>
      <dgm:t>
        <a:bodyPr/>
        <a:lstStyle/>
        <a:p>
          <a:r>
            <a:rPr lang="en-US" sz="1000" dirty="0" smtClean="0"/>
            <a:t>Teamwork</a:t>
          </a:r>
          <a:endParaRPr lang="en-US" sz="1000" dirty="0"/>
        </a:p>
      </dgm:t>
    </dgm:pt>
    <dgm:pt modelId="{CEDF8FED-AC2E-4326-B204-A570AD7C75F2}" type="parTrans" cxnId="{63EF1A9C-F93B-4BA4-8C08-800B9B97FCFE}">
      <dgm:prSet/>
      <dgm:spPr/>
      <dgm:t>
        <a:bodyPr/>
        <a:lstStyle/>
        <a:p>
          <a:endParaRPr lang="en-US"/>
        </a:p>
      </dgm:t>
    </dgm:pt>
    <dgm:pt modelId="{DB615B81-DAEF-472E-9332-2C1CE4F2F03F}" type="sibTrans" cxnId="{63EF1A9C-F93B-4BA4-8C08-800B9B97FCFE}">
      <dgm:prSet/>
      <dgm:spPr/>
      <dgm:t>
        <a:bodyPr/>
        <a:lstStyle/>
        <a:p>
          <a:endParaRPr lang="en-US"/>
        </a:p>
      </dgm:t>
    </dgm:pt>
    <dgm:pt modelId="{022AC184-FB50-4E46-9CCA-C7DDAA351DCC}">
      <dgm:prSet phldrT="[Text]" custT="1"/>
      <dgm:spPr>
        <a:solidFill>
          <a:schemeClr val="accent4">
            <a:lumMod val="20000"/>
            <a:lumOff val="80000"/>
            <a:alpha val="90000"/>
          </a:schemeClr>
        </a:solidFill>
      </dgm:spPr>
      <dgm:t>
        <a:bodyPr/>
        <a:lstStyle/>
        <a:p>
          <a:r>
            <a:rPr lang="en-US" sz="1000" dirty="0" smtClean="0"/>
            <a:t>Customer Service Orientation</a:t>
          </a:r>
          <a:endParaRPr lang="en-US" sz="1000" dirty="0"/>
        </a:p>
      </dgm:t>
    </dgm:pt>
    <dgm:pt modelId="{149E2783-D09A-4B0D-BCC3-4C4BC1F31C52}" type="parTrans" cxnId="{E378F8B0-F350-44F2-8EB2-59DD42F23A0E}">
      <dgm:prSet/>
      <dgm:spPr/>
      <dgm:t>
        <a:bodyPr/>
        <a:lstStyle/>
        <a:p>
          <a:endParaRPr lang="en-US"/>
        </a:p>
      </dgm:t>
    </dgm:pt>
    <dgm:pt modelId="{14954DE9-5C19-49C2-9E27-7FF2F3253C9C}" type="sibTrans" cxnId="{E378F8B0-F350-44F2-8EB2-59DD42F23A0E}">
      <dgm:prSet/>
      <dgm:spPr/>
      <dgm:t>
        <a:bodyPr/>
        <a:lstStyle/>
        <a:p>
          <a:endParaRPr lang="en-US"/>
        </a:p>
      </dgm:t>
    </dgm:pt>
    <dgm:pt modelId="{38E11A2E-7FFB-4D57-B796-2E8AE5149622}">
      <dgm:prSet phldrT="[Text]" custT="1"/>
      <dgm:spPr>
        <a:solidFill>
          <a:schemeClr val="accent4">
            <a:lumMod val="20000"/>
            <a:lumOff val="80000"/>
            <a:alpha val="90000"/>
          </a:schemeClr>
        </a:solidFill>
      </dgm:spPr>
      <dgm:t>
        <a:bodyPr/>
        <a:lstStyle/>
        <a:p>
          <a:r>
            <a:rPr lang="en-US" sz="1000" dirty="0" smtClean="0"/>
            <a:t>Conscientiousness</a:t>
          </a:r>
          <a:endParaRPr lang="en-US" sz="1000" dirty="0"/>
        </a:p>
      </dgm:t>
    </dgm:pt>
    <dgm:pt modelId="{ED29F448-622C-4FBB-BF86-EC8398A61EDF}" type="parTrans" cxnId="{8E130459-485D-418A-9DB7-07734F4F1A69}">
      <dgm:prSet/>
      <dgm:spPr/>
      <dgm:t>
        <a:bodyPr/>
        <a:lstStyle/>
        <a:p>
          <a:endParaRPr lang="en-US"/>
        </a:p>
      </dgm:t>
    </dgm:pt>
    <dgm:pt modelId="{45475A2E-63D3-4ED3-860C-7399B2365BBB}" type="sibTrans" cxnId="{8E130459-485D-418A-9DB7-07734F4F1A69}">
      <dgm:prSet/>
      <dgm:spPr/>
      <dgm:t>
        <a:bodyPr/>
        <a:lstStyle/>
        <a:p>
          <a:endParaRPr lang="en-US"/>
        </a:p>
      </dgm:t>
    </dgm:pt>
    <dgm:pt modelId="{EE063A16-9878-4FD6-B217-F626F2691C24}">
      <dgm:prSet phldrT="[Text]" custT="1"/>
      <dgm:spPr>
        <a:solidFill>
          <a:schemeClr val="accent4">
            <a:lumMod val="20000"/>
            <a:lumOff val="80000"/>
            <a:alpha val="90000"/>
          </a:schemeClr>
        </a:solidFill>
      </dgm:spPr>
      <dgm:t>
        <a:bodyPr/>
        <a:lstStyle/>
        <a:p>
          <a:r>
            <a:rPr lang="en-US" sz="1000" dirty="0" smtClean="0"/>
            <a:t>Planning and Organizing</a:t>
          </a:r>
          <a:endParaRPr lang="en-US" sz="1000" dirty="0"/>
        </a:p>
      </dgm:t>
    </dgm:pt>
    <dgm:pt modelId="{F2D3E490-4005-4FC0-B0D4-17DCC141D4A1}" type="parTrans" cxnId="{11601714-F245-4DDC-8062-C5BA84B68B67}">
      <dgm:prSet/>
      <dgm:spPr/>
      <dgm:t>
        <a:bodyPr/>
        <a:lstStyle/>
        <a:p>
          <a:endParaRPr lang="en-US"/>
        </a:p>
      </dgm:t>
    </dgm:pt>
    <dgm:pt modelId="{93D0CA04-9357-4F7D-BEEB-0DCF1E2C01E3}" type="sibTrans" cxnId="{11601714-F245-4DDC-8062-C5BA84B68B67}">
      <dgm:prSet/>
      <dgm:spPr/>
      <dgm:t>
        <a:bodyPr/>
        <a:lstStyle/>
        <a:p>
          <a:endParaRPr lang="en-US"/>
        </a:p>
      </dgm:t>
    </dgm:pt>
    <dgm:pt modelId="{32C04470-32A7-46B6-8316-FCECF6663868}">
      <dgm:prSet phldrT="[Text]" custT="1"/>
      <dgm:spPr>
        <a:solidFill>
          <a:schemeClr val="accent4">
            <a:lumMod val="20000"/>
            <a:lumOff val="80000"/>
            <a:alpha val="90000"/>
          </a:schemeClr>
        </a:solidFill>
      </dgm:spPr>
      <dgm:t>
        <a:bodyPr/>
        <a:lstStyle/>
        <a:p>
          <a:r>
            <a:rPr lang="en-US" sz="1000" dirty="0" smtClean="0"/>
            <a:t>Critical Thinking and Problem Solving</a:t>
          </a:r>
          <a:endParaRPr lang="en-US" sz="1000" dirty="0"/>
        </a:p>
      </dgm:t>
    </dgm:pt>
    <dgm:pt modelId="{80702BB4-0F2F-44D5-BA61-79714F12F192}" type="parTrans" cxnId="{88ACB365-60A1-4D61-B922-5D3D56B58D07}">
      <dgm:prSet/>
      <dgm:spPr/>
      <dgm:t>
        <a:bodyPr/>
        <a:lstStyle/>
        <a:p>
          <a:endParaRPr lang="en-US"/>
        </a:p>
      </dgm:t>
    </dgm:pt>
    <dgm:pt modelId="{3DD59910-E579-4A09-B201-82DEE075B847}" type="sibTrans" cxnId="{88ACB365-60A1-4D61-B922-5D3D56B58D07}">
      <dgm:prSet/>
      <dgm:spPr/>
      <dgm:t>
        <a:bodyPr/>
        <a:lstStyle/>
        <a:p>
          <a:endParaRPr lang="en-US"/>
        </a:p>
      </dgm:t>
    </dgm:pt>
    <dgm:pt modelId="{844311B6-8F9F-4A67-9EC9-5B85BB3E93F3}">
      <dgm:prSet phldrT="[Text]" custT="1"/>
      <dgm:spPr>
        <a:solidFill>
          <a:schemeClr val="accent4">
            <a:lumMod val="20000"/>
            <a:lumOff val="80000"/>
            <a:alpha val="90000"/>
          </a:schemeClr>
        </a:solidFill>
      </dgm:spPr>
      <dgm:t>
        <a:bodyPr/>
        <a:lstStyle/>
        <a:p>
          <a:r>
            <a:rPr lang="en-US" sz="1000" dirty="0" smtClean="0"/>
            <a:t>Communication</a:t>
          </a:r>
          <a:endParaRPr lang="en-US" sz="1000" dirty="0"/>
        </a:p>
      </dgm:t>
    </dgm:pt>
    <dgm:pt modelId="{1F275DCD-BA5C-4B68-8AB5-5CC75217E2D3}" type="parTrans" cxnId="{32373E03-C64B-4133-80CD-B367159C343B}">
      <dgm:prSet/>
      <dgm:spPr/>
      <dgm:t>
        <a:bodyPr/>
        <a:lstStyle/>
        <a:p>
          <a:endParaRPr lang="en-US"/>
        </a:p>
      </dgm:t>
    </dgm:pt>
    <dgm:pt modelId="{4E7B2931-7DE9-4900-92D9-CDDF2E3F8DF9}" type="sibTrans" cxnId="{32373E03-C64B-4133-80CD-B367159C343B}">
      <dgm:prSet/>
      <dgm:spPr/>
      <dgm:t>
        <a:bodyPr/>
        <a:lstStyle/>
        <a:p>
          <a:endParaRPr lang="en-US"/>
        </a:p>
      </dgm:t>
    </dgm:pt>
    <dgm:pt modelId="{34CFC3A7-5376-439A-9317-A7EC72B7D6B6}">
      <dgm:prSet custT="1"/>
      <dgm:spPr/>
      <dgm:t>
        <a:bodyPr/>
        <a:lstStyle/>
        <a:p>
          <a:pPr marL="0" indent="0">
            <a:lnSpc>
              <a:spcPct val="100000"/>
            </a:lnSpc>
            <a:spcAft>
              <a:spcPts val="0"/>
            </a:spcAft>
          </a:pPr>
          <a:r>
            <a:rPr lang="en-US" sz="1000" dirty="0" smtClean="0"/>
            <a:t>PSA Organizational Knowledge</a:t>
          </a:r>
          <a:endParaRPr lang="en-US" sz="1000" dirty="0"/>
        </a:p>
      </dgm:t>
    </dgm:pt>
    <dgm:pt modelId="{5C002A7E-4B4F-4F9E-903F-587E340539C5}" type="parTrans" cxnId="{ED503B22-37D0-4A54-8E0D-B141FC57E7B3}">
      <dgm:prSet/>
      <dgm:spPr/>
      <dgm:t>
        <a:bodyPr/>
        <a:lstStyle/>
        <a:p>
          <a:endParaRPr lang="en-US"/>
        </a:p>
      </dgm:t>
    </dgm:pt>
    <dgm:pt modelId="{D2B9FA65-C809-4C80-9861-CF808B96ACD7}" type="sibTrans" cxnId="{ED503B22-37D0-4A54-8E0D-B141FC57E7B3}">
      <dgm:prSet/>
      <dgm:spPr/>
      <dgm:t>
        <a:bodyPr/>
        <a:lstStyle/>
        <a:p>
          <a:endParaRPr lang="en-US"/>
        </a:p>
      </dgm:t>
    </dgm:pt>
    <dgm:pt modelId="{D54C4A6E-3DFE-443E-A364-B9BF9570743D}">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t>Use and Maintenance of Lab Equipment</a:t>
          </a:r>
          <a:endParaRPr lang="en-US" sz="1000" dirty="0"/>
        </a:p>
      </dgm:t>
    </dgm:pt>
    <dgm:pt modelId="{046C29FC-42FD-496C-A681-2EDF41A655FD}" type="parTrans" cxnId="{ADA52D85-B82B-4395-BF48-89BC617FE281}">
      <dgm:prSet/>
      <dgm:spPr/>
      <dgm:t>
        <a:bodyPr/>
        <a:lstStyle/>
        <a:p>
          <a:endParaRPr lang="en-US"/>
        </a:p>
      </dgm:t>
    </dgm:pt>
    <dgm:pt modelId="{E9B93AF5-F862-4C22-B2D2-B5C0F8F8E550}" type="sibTrans" cxnId="{ADA52D85-B82B-4395-BF48-89BC617FE281}">
      <dgm:prSet/>
      <dgm:spPr/>
      <dgm:t>
        <a:bodyPr/>
        <a:lstStyle/>
        <a:p>
          <a:endParaRPr lang="en-US"/>
        </a:p>
      </dgm:t>
    </dgm:pt>
    <dgm:pt modelId="{9BE34E93-4A34-4261-8A4E-14A0562662FF}">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t>Knowledge of Screening and Confirmation Analysis</a:t>
          </a:r>
          <a:br>
            <a:rPr lang="en-US" sz="1000" dirty="0" smtClean="0"/>
          </a:br>
          <a:r>
            <a:rPr lang="en-US" sz="1000" dirty="0" smtClean="0"/>
            <a:t>  Procedures</a:t>
          </a:r>
          <a:endParaRPr lang="en-US" sz="1000" dirty="0"/>
        </a:p>
      </dgm:t>
    </dgm:pt>
    <dgm:pt modelId="{C6F7E663-1B0B-4559-A9AD-B48117D4EA54}" type="parTrans" cxnId="{39C44664-4A4B-42DA-8839-59F0F5B9900A}">
      <dgm:prSet/>
      <dgm:spPr/>
      <dgm:t>
        <a:bodyPr/>
        <a:lstStyle/>
        <a:p>
          <a:endParaRPr lang="en-US"/>
        </a:p>
      </dgm:t>
    </dgm:pt>
    <dgm:pt modelId="{C6C5F007-CC7B-4BA3-9F38-D170CF10EE18}" type="sibTrans" cxnId="{39C44664-4A4B-42DA-8839-59F0F5B9900A}">
      <dgm:prSet/>
      <dgm:spPr/>
      <dgm:t>
        <a:bodyPr/>
        <a:lstStyle/>
        <a:p>
          <a:endParaRPr lang="en-US"/>
        </a:p>
      </dgm:t>
    </dgm:pt>
    <dgm:pt modelId="{565A49BB-94C7-4975-89BA-C4F42D0B1AB0}">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t>Technical Knowledge of Principles of Chemistry, </a:t>
          </a:r>
          <a:br>
            <a:rPr lang="en-US" sz="1000" dirty="0" smtClean="0"/>
          </a:br>
          <a:r>
            <a:rPr lang="en-US" sz="1000" dirty="0" smtClean="0"/>
            <a:t>  Toxicology, Forensic Science, Pharmacology, and </a:t>
          </a:r>
          <a:br>
            <a:rPr lang="en-US" sz="1000" dirty="0" smtClean="0"/>
          </a:br>
          <a:r>
            <a:rPr lang="en-US" sz="1000" dirty="0" smtClean="0"/>
            <a:t>  Laboratory Science and Instrumentation</a:t>
          </a:r>
          <a:endParaRPr lang="en-US" sz="1000" dirty="0"/>
        </a:p>
      </dgm:t>
    </dgm:pt>
    <dgm:pt modelId="{D6ADCCF6-F1D8-4A22-8E5B-2994DB6EC6AA}" type="parTrans" cxnId="{5607BFB6-B838-4FDA-8C3C-6F98646F0990}">
      <dgm:prSet/>
      <dgm:spPr/>
      <dgm:t>
        <a:bodyPr/>
        <a:lstStyle/>
        <a:p>
          <a:endParaRPr lang="en-US"/>
        </a:p>
      </dgm:t>
    </dgm:pt>
    <dgm:pt modelId="{6B175B40-A4DE-4011-B1B5-809481733E57}" type="sibTrans" cxnId="{5607BFB6-B838-4FDA-8C3C-6F98646F0990}">
      <dgm:prSet/>
      <dgm:spPr/>
      <dgm:t>
        <a:bodyPr/>
        <a:lstStyle/>
        <a:p>
          <a:endParaRPr lang="en-US"/>
        </a:p>
      </dgm:t>
    </dgm:pt>
    <dgm:pt modelId="{3416274F-83BC-48AD-914C-4740E2B8A3F2}">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t>Expert Witness Testimony</a:t>
          </a:r>
          <a:endParaRPr lang="en-US" sz="1000" dirty="0"/>
        </a:p>
      </dgm:t>
    </dgm:pt>
    <dgm:pt modelId="{D6D4389D-E5A9-4499-9161-A4D4817F6A20}" type="parTrans" cxnId="{97D11EC0-596A-47F7-95EF-9CC0069EC5EE}">
      <dgm:prSet/>
      <dgm:spPr/>
      <dgm:t>
        <a:bodyPr/>
        <a:lstStyle/>
        <a:p>
          <a:endParaRPr lang="en-US"/>
        </a:p>
      </dgm:t>
    </dgm:pt>
    <dgm:pt modelId="{55BCC0E1-DF29-4016-98A4-8BE2285A27A9}" type="sibTrans" cxnId="{97D11EC0-596A-47F7-95EF-9CC0069EC5EE}">
      <dgm:prSet/>
      <dgm:spPr/>
      <dgm:t>
        <a:bodyPr/>
        <a:lstStyle/>
        <a:p>
          <a:endParaRPr lang="en-US"/>
        </a:p>
      </dgm:t>
    </dgm:pt>
    <dgm:pt modelId="{96BCF435-661B-4D9C-87D3-5293C21460E5}">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t>Knowledge of Confidentiality Rules and Regulations</a:t>
          </a:r>
          <a:endParaRPr lang="en-US" sz="1000" dirty="0"/>
        </a:p>
      </dgm:t>
    </dgm:pt>
    <dgm:pt modelId="{C563A720-753E-4B7C-BEB3-E2F3F0CFB774}" type="parTrans" cxnId="{78A66866-CBA3-4CA4-8BB7-08908E10EE1D}">
      <dgm:prSet/>
      <dgm:spPr/>
      <dgm:t>
        <a:bodyPr/>
        <a:lstStyle/>
        <a:p>
          <a:endParaRPr lang="en-US"/>
        </a:p>
      </dgm:t>
    </dgm:pt>
    <dgm:pt modelId="{E3B01B45-32A9-4CA8-A4AE-32597D6F2D9A}" type="sibTrans" cxnId="{78A66866-CBA3-4CA4-8BB7-08908E10EE1D}">
      <dgm:prSet/>
      <dgm:spPr/>
      <dgm:t>
        <a:bodyPr/>
        <a:lstStyle/>
        <a:p>
          <a:endParaRPr lang="en-US"/>
        </a:p>
      </dgm:t>
    </dgm:pt>
    <dgm:pt modelId="{9E9B2CD3-55A1-4310-8079-47C91AE17B68}">
      <dgm:prSet custT="1"/>
      <dgm:spPr/>
      <dgm:t>
        <a:bodyPr/>
        <a:lstStyle/>
        <a:p>
          <a:pPr marL="0" indent="0">
            <a:lnSpc>
              <a:spcPct val="100000"/>
            </a:lnSpc>
            <a:spcAft>
              <a:spcPts val="0"/>
            </a:spcAft>
          </a:pPr>
          <a:r>
            <a:rPr lang="en-US" sz="1000" dirty="0" smtClean="0"/>
            <a:t>Computer Proficiency</a:t>
          </a:r>
          <a:endParaRPr lang="en-US" sz="1000" dirty="0"/>
        </a:p>
      </dgm:t>
    </dgm:pt>
    <dgm:pt modelId="{39F3B2D0-6D72-418A-8F2E-10F92A553F34}" type="parTrans" cxnId="{36C30931-AA4D-4EA9-8E65-B0733ED9DEB3}">
      <dgm:prSet/>
      <dgm:spPr/>
      <dgm:t>
        <a:bodyPr/>
        <a:lstStyle/>
        <a:p>
          <a:endParaRPr lang="en-US"/>
        </a:p>
      </dgm:t>
    </dgm:pt>
    <dgm:pt modelId="{F2B48A43-13D1-45CF-A5F7-FE1CB0566C2D}" type="sibTrans" cxnId="{36C30931-AA4D-4EA9-8E65-B0733ED9DEB3}">
      <dgm:prSet/>
      <dgm:spPr/>
      <dgm:t>
        <a:bodyPr/>
        <a:lstStyle/>
        <a:p>
          <a:endParaRPr lang="en-US"/>
        </a:p>
      </dgm:t>
    </dgm:pt>
    <dgm:pt modelId="{782FDD58-3D46-4644-9DC1-736CE099A54A}" type="pres">
      <dgm:prSet presAssocID="{D7D89B30-D5F0-4AE1-85DC-06605178CFC2}" presName="Name0" presStyleCnt="0">
        <dgm:presLayoutVars>
          <dgm:dir/>
          <dgm:animLvl val="lvl"/>
          <dgm:resizeHandles val="exact"/>
        </dgm:presLayoutVars>
      </dgm:prSet>
      <dgm:spPr/>
      <dgm:t>
        <a:bodyPr/>
        <a:lstStyle/>
        <a:p>
          <a:endParaRPr lang="en-US"/>
        </a:p>
      </dgm:t>
    </dgm:pt>
    <dgm:pt modelId="{C7379503-9890-4313-B273-EA8E89BC59B0}" type="pres">
      <dgm:prSet presAssocID="{68037241-0DB4-4813-9143-F0E9266B40FD}" presName="linNode" presStyleCnt="0"/>
      <dgm:spPr/>
    </dgm:pt>
    <dgm:pt modelId="{578424C7-D8B1-4DF0-9585-3BF63D56A9AB}" type="pres">
      <dgm:prSet presAssocID="{68037241-0DB4-4813-9143-F0E9266B40FD}" presName="parentText" presStyleLbl="node1" presStyleIdx="0" presStyleCnt="4" custScaleY="295865" custLinFactNeighborY="-3466">
        <dgm:presLayoutVars>
          <dgm:chMax val="1"/>
          <dgm:bulletEnabled val="1"/>
        </dgm:presLayoutVars>
      </dgm:prSet>
      <dgm:spPr/>
      <dgm:t>
        <a:bodyPr/>
        <a:lstStyle/>
        <a:p>
          <a:endParaRPr lang="en-US"/>
        </a:p>
      </dgm:t>
    </dgm:pt>
    <dgm:pt modelId="{82D3B971-386A-4C5C-B42D-DC3E1A661EB2}" type="pres">
      <dgm:prSet presAssocID="{68037241-0DB4-4813-9143-F0E9266B40FD}" presName="descendantText" presStyleLbl="alignAccFollowNode1" presStyleIdx="0" presStyleCnt="4" custScaleY="377926" custLinFactNeighborX="10570" custLinFactNeighborY="4606">
        <dgm:presLayoutVars>
          <dgm:bulletEnabled val="1"/>
        </dgm:presLayoutVars>
      </dgm:prSet>
      <dgm:spPr/>
      <dgm:t>
        <a:bodyPr/>
        <a:lstStyle/>
        <a:p>
          <a:endParaRPr lang="en-US"/>
        </a:p>
      </dgm:t>
    </dgm:pt>
    <dgm:pt modelId="{71D25A16-64E8-4102-9B90-4C379C091BAA}" type="pres">
      <dgm:prSet presAssocID="{CE79727E-09D5-4114-AABA-A06579398740}" presName="sp" presStyleCnt="0"/>
      <dgm:spPr/>
    </dgm:pt>
    <dgm:pt modelId="{17ADCAE1-858A-49AC-AABE-B44F6F427C1F}" type="pres">
      <dgm:prSet presAssocID="{FD5BAAB5-8BE8-4DF3-8DF7-99058DCED65F}" presName="linNode" presStyleCnt="0"/>
      <dgm:spPr/>
    </dgm:pt>
    <dgm:pt modelId="{80790DD6-A1BA-430C-AB89-55CE9EC91724}" type="pres">
      <dgm:prSet presAssocID="{FD5BAAB5-8BE8-4DF3-8DF7-99058DCED65F}" presName="parentText" presStyleLbl="node1" presStyleIdx="1" presStyleCnt="4">
        <dgm:presLayoutVars>
          <dgm:chMax val="1"/>
          <dgm:bulletEnabled val="1"/>
        </dgm:presLayoutVars>
      </dgm:prSet>
      <dgm:spPr/>
      <dgm:t>
        <a:bodyPr/>
        <a:lstStyle/>
        <a:p>
          <a:endParaRPr lang="en-US"/>
        </a:p>
      </dgm:t>
    </dgm:pt>
    <dgm:pt modelId="{CB8F06E6-523E-40A5-BB9A-4F4E0D33CC9F}" type="pres">
      <dgm:prSet presAssocID="{FD5BAAB5-8BE8-4DF3-8DF7-99058DCED65F}" presName="descendantText" presStyleLbl="alignAccFollowNode1" presStyleIdx="1" presStyleCnt="4">
        <dgm:presLayoutVars>
          <dgm:bulletEnabled val="1"/>
        </dgm:presLayoutVars>
      </dgm:prSet>
      <dgm:spPr/>
      <dgm:t>
        <a:bodyPr/>
        <a:lstStyle/>
        <a:p>
          <a:endParaRPr lang="en-US"/>
        </a:p>
      </dgm:t>
    </dgm:pt>
    <dgm:pt modelId="{E1B446B8-85B4-4C59-8E47-422A7D3E6A8E}" type="pres">
      <dgm:prSet presAssocID="{A9C6F1A5-705F-4050-8F02-DAB9983994AA}" presName="sp" presStyleCnt="0"/>
      <dgm:spPr/>
    </dgm:pt>
    <dgm:pt modelId="{3ABD9BFC-E8FB-4A75-B9D2-D14F49C0A84D}" type="pres">
      <dgm:prSet presAssocID="{43AE83C2-AC13-4342-A0F1-4DE148D7D4F6}" presName="linNode" presStyleCnt="0"/>
      <dgm:spPr/>
    </dgm:pt>
    <dgm:pt modelId="{AD8929E8-58D4-4C46-AF1C-08450C62C440}" type="pres">
      <dgm:prSet presAssocID="{43AE83C2-AC13-4342-A0F1-4DE148D7D4F6}" presName="parentText" presStyleLbl="node1" presStyleIdx="2" presStyleCnt="4" custScaleY="118634">
        <dgm:presLayoutVars>
          <dgm:chMax val="1"/>
          <dgm:bulletEnabled val="1"/>
        </dgm:presLayoutVars>
      </dgm:prSet>
      <dgm:spPr/>
      <dgm:t>
        <a:bodyPr/>
        <a:lstStyle/>
        <a:p>
          <a:endParaRPr lang="en-US"/>
        </a:p>
      </dgm:t>
    </dgm:pt>
    <dgm:pt modelId="{BDD4BF51-862B-4576-B43C-26D1DD97AF5C}" type="pres">
      <dgm:prSet presAssocID="{43AE83C2-AC13-4342-A0F1-4DE148D7D4F6}" presName="descendantText" presStyleLbl="alignAccFollowNode1" presStyleIdx="2" presStyleCnt="4" custScaleY="134511">
        <dgm:presLayoutVars>
          <dgm:bulletEnabled val="1"/>
        </dgm:presLayoutVars>
      </dgm:prSet>
      <dgm:spPr/>
      <dgm:t>
        <a:bodyPr/>
        <a:lstStyle/>
        <a:p>
          <a:endParaRPr lang="en-US"/>
        </a:p>
      </dgm:t>
    </dgm:pt>
    <dgm:pt modelId="{0EDFBA23-4AB6-4B81-A079-FE4FC97D0B1F}" type="pres">
      <dgm:prSet presAssocID="{F39D6958-B0B9-488C-A1BD-954EC9A7E934}" presName="sp" presStyleCnt="0"/>
      <dgm:spPr/>
    </dgm:pt>
    <dgm:pt modelId="{A4789FE7-68E3-47B4-A40A-EB7FB408BC8E}" type="pres">
      <dgm:prSet presAssocID="{FEDED611-2C1E-44AE-ABFE-9CADDD9A58F9}" presName="linNode" presStyleCnt="0"/>
      <dgm:spPr/>
    </dgm:pt>
    <dgm:pt modelId="{4DEEE612-3434-482A-8CEA-3DC4016F1EB9}" type="pres">
      <dgm:prSet presAssocID="{FEDED611-2C1E-44AE-ABFE-9CADDD9A58F9}" presName="parentText" presStyleLbl="node1" presStyleIdx="3" presStyleCnt="4">
        <dgm:presLayoutVars>
          <dgm:chMax val="1"/>
          <dgm:bulletEnabled val="1"/>
        </dgm:presLayoutVars>
      </dgm:prSet>
      <dgm:spPr/>
      <dgm:t>
        <a:bodyPr/>
        <a:lstStyle/>
        <a:p>
          <a:endParaRPr lang="en-US"/>
        </a:p>
      </dgm:t>
    </dgm:pt>
    <dgm:pt modelId="{F1BA9655-1B22-46D4-83AF-98007378FC0E}" type="pres">
      <dgm:prSet presAssocID="{FEDED611-2C1E-44AE-ABFE-9CADDD9A58F9}" presName="descendantText" presStyleLbl="alignAccFollowNode1" presStyleIdx="3" presStyleCnt="4">
        <dgm:presLayoutVars>
          <dgm:bulletEnabled val="1"/>
        </dgm:presLayoutVars>
      </dgm:prSet>
      <dgm:spPr/>
      <dgm:t>
        <a:bodyPr/>
        <a:lstStyle/>
        <a:p>
          <a:endParaRPr lang="en-US"/>
        </a:p>
      </dgm:t>
    </dgm:pt>
  </dgm:ptLst>
  <dgm:cxnLst>
    <dgm:cxn modelId="{FAEFE73E-BED1-4016-B739-73F8854E2E1D}" type="presOf" srcId="{43AE83C2-AC13-4342-A0F1-4DE148D7D4F6}" destId="{AD8929E8-58D4-4C46-AF1C-08450C62C440}" srcOrd="0" destOrd="0" presId="urn:microsoft.com/office/officeart/2005/8/layout/vList5"/>
    <dgm:cxn modelId="{1C7F83B0-8CED-4C99-B999-3A39BEA42357}" srcId="{FEDED611-2C1E-44AE-ABFE-9CADDD9A58F9}" destId="{7C1C1326-FC90-4868-A63C-E664ACEC1FF2}" srcOrd="0" destOrd="0" parTransId="{515BC545-3148-4F17-A267-D67ED5C56C7F}" sibTransId="{FBF57065-A27B-4B0F-922D-2456780FA029}"/>
    <dgm:cxn modelId="{EC63057F-166B-42EB-A7FB-D3396745896B}" type="presOf" srcId="{68037241-0DB4-4813-9143-F0E9266B40FD}" destId="{578424C7-D8B1-4DF0-9585-3BF63D56A9AB}" srcOrd="0" destOrd="0" presId="urn:microsoft.com/office/officeart/2005/8/layout/vList5"/>
    <dgm:cxn modelId="{D9AADB20-776D-42E0-BC81-9B5C530D1777}" type="presOf" srcId="{FEDED611-2C1E-44AE-ABFE-9CADDD9A58F9}" destId="{4DEEE612-3434-482A-8CEA-3DC4016F1EB9}" srcOrd="0" destOrd="0" presId="urn:microsoft.com/office/officeart/2005/8/layout/vList5"/>
    <dgm:cxn modelId="{39C44664-4A4B-42DA-8839-59F0F5B9900A}" srcId="{68037241-0DB4-4813-9143-F0E9266B40FD}" destId="{9BE34E93-4A34-4261-8A4E-14A0562662FF}" srcOrd="2" destOrd="0" parTransId="{C6F7E663-1B0B-4559-A9AD-B48117D4EA54}" sibTransId="{C6C5F007-CC7B-4BA3-9F38-D170CF10EE18}"/>
    <dgm:cxn modelId="{11601714-F245-4DDC-8062-C5BA84B68B67}" srcId="{43AE83C2-AC13-4342-A0F1-4DE148D7D4F6}" destId="{EE063A16-9878-4FD6-B217-F626F2691C24}" srcOrd="2" destOrd="0" parTransId="{F2D3E490-4005-4FC0-B0D4-17DCC141D4A1}" sibTransId="{93D0CA04-9357-4F7D-BEEB-0DCF1E2C01E3}"/>
    <dgm:cxn modelId="{88ACB365-60A1-4D61-B922-5D3D56B58D07}" srcId="{43AE83C2-AC13-4342-A0F1-4DE148D7D4F6}" destId="{32C04470-32A7-46B6-8316-FCECF6663868}" srcOrd="3" destOrd="0" parTransId="{80702BB4-0F2F-44D5-BA61-79714F12F192}" sibTransId="{3DD59910-E579-4A09-B201-82DEE075B847}"/>
    <dgm:cxn modelId="{B2B998E2-6298-4FAB-A10C-3E4C48353CC2}" srcId="{FD5BAAB5-8BE8-4DF3-8DF7-99058DCED65F}" destId="{69E905AC-407D-4F34-B751-C3F824DD9BE0}" srcOrd="0" destOrd="0" parTransId="{3E9052E2-EB92-4F13-BDDC-7BB147EA0B45}" sibTransId="{FD6EE5A2-047D-4A54-9485-A0E53273CC44}"/>
    <dgm:cxn modelId="{ACA79D2B-435A-4686-9ECC-B69B35FFE861}" type="presOf" srcId="{9BE34E93-4A34-4261-8A4E-14A0562662FF}" destId="{82D3B971-386A-4C5C-B42D-DC3E1A661EB2}" srcOrd="0" destOrd="2" presId="urn:microsoft.com/office/officeart/2005/8/layout/vList5"/>
    <dgm:cxn modelId="{8955AC4F-2D8E-4A25-B67F-A593168D220C}" type="presOf" srcId="{D7D89B30-D5F0-4AE1-85DC-06605178CFC2}" destId="{782FDD58-3D46-4644-9DC1-736CE099A54A}" srcOrd="0" destOrd="0" presId="urn:microsoft.com/office/officeart/2005/8/layout/vList5"/>
    <dgm:cxn modelId="{874D5425-7CCE-48D0-AF5A-117B021CF333}" srcId="{68037241-0DB4-4813-9143-F0E9266B40FD}" destId="{29EA8F2E-7FEF-444E-8DE6-AB258D823770}" srcOrd="0" destOrd="0" parTransId="{071F8852-5903-456B-897B-CD4F64723240}" sibTransId="{8495ECD0-9B23-4B20-A7E6-8119C8AA7B46}"/>
    <dgm:cxn modelId="{1A4B3BC5-AF29-4FCE-BB4D-445B20A5D0A3}" srcId="{D7D89B30-D5F0-4AE1-85DC-06605178CFC2}" destId="{FEDED611-2C1E-44AE-ABFE-9CADDD9A58F9}" srcOrd="3" destOrd="0" parTransId="{A9DA557A-64B3-4CE1-953A-3829D8726273}" sibTransId="{E049A89A-93B0-40D1-A4D1-4857152F159A}"/>
    <dgm:cxn modelId="{699ACFA1-EAF6-401E-800B-6522C7DE8BA6}" type="presOf" srcId="{565A49BB-94C7-4975-89BA-C4F42D0B1AB0}" destId="{82D3B971-386A-4C5C-B42D-DC3E1A661EB2}" srcOrd="0" destOrd="3" presId="urn:microsoft.com/office/officeart/2005/8/layout/vList5"/>
    <dgm:cxn modelId="{E378F8B0-F350-44F2-8EB2-59DD42F23A0E}" srcId="{FD5BAAB5-8BE8-4DF3-8DF7-99058DCED65F}" destId="{022AC184-FB50-4E46-9CCA-C7DDAA351DCC}" srcOrd="2" destOrd="0" parTransId="{149E2783-D09A-4B0D-BCC3-4C4BC1F31C52}" sibTransId="{14954DE9-5C19-49C2-9E27-7FF2F3253C9C}"/>
    <dgm:cxn modelId="{F89CB8F7-9963-46FC-A023-C6FB5536CB20}" type="presOf" srcId="{7C1C1326-FC90-4868-A63C-E664ACEC1FF2}" destId="{F1BA9655-1B22-46D4-83AF-98007378FC0E}" srcOrd="0" destOrd="0" presId="urn:microsoft.com/office/officeart/2005/8/layout/vList5"/>
    <dgm:cxn modelId="{5607BFB6-B838-4FDA-8C3C-6F98646F0990}" srcId="{68037241-0DB4-4813-9143-F0E9266B40FD}" destId="{565A49BB-94C7-4975-89BA-C4F42D0B1AB0}" srcOrd="3" destOrd="0" parTransId="{D6ADCCF6-F1D8-4A22-8E5B-2994DB6EC6AA}" sibTransId="{6B175B40-A4DE-4011-B1B5-809481733E57}"/>
    <dgm:cxn modelId="{09094B20-8411-457A-B2AD-5141EA392A5C}" type="presOf" srcId="{D54C4A6E-3DFE-443E-A364-B9BF9570743D}" destId="{82D3B971-386A-4C5C-B42D-DC3E1A661EB2}" srcOrd="0" destOrd="1" presId="urn:microsoft.com/office/officeart/2005/8/layout/vList5"/>
    <dgm:cxn modelId="{13FFD62A-6ECD-40BF-994B-7EC92D7FE88C}" type="presOf" srcId="{38E11A2E-7FFB-4D57-B796-2E8AE5149622}" destId="{BDD4BF51-862B-4576-B43C-26D1DD97AF5C}" srcOrd="0" destOrd="1" presId="urn:microsoft.com/office/officeart/2005/8/layout/vList5"/>
    <dgm:cxn modelId="{4F3516DE-A6D0-47B5-A9F5-DB776DE9FB79}" srcId="{D7D89B30-D5F0-4AE1-85DC-06605178CFC2}" destId="{43AE83C2-AC13-4342-A0F1-4DE148D7D4F6}" srcOrd="2" destOrd="0" parTransId="{DCFCB2C8-9835-4235-9DFE-C33CA208492B}" sibTransId="{F39D6958-B0B9-488C-A1BD-954EC9A7E934}"/>
    <dgm:cxn modelId="{5ABC8004-0E8B-436B-B122-FDC4EE4EE6D6}" type="presOf" srcId="{B86FCB96-814A-4CEB-8E9D-39B375F594D4}" destId="{BDD4BF51-862B-4576-B43C-26D1DD97AF5C}" srcOrd="0" destOrd="0" presId="urn:microsoft.com/office/officeart/2005/8/layout/vList5"/>
    <dgm:cxn modelId="{414DE336-44E4-4565-9EAA-52CE1EBBF498}" type="presOf" srcId="{69E905AC-407D-4F34-B751-C3F824DD9BE0}" destId="{CB8F06E6-523E-40A5-BB9A-4F4E0D33CC9F}" srcOrd="0" destOrd="0" presId="urn:microsoft.com/office/officeart/2005/8/layout/vList5"/>
    <dgm:cxn modelId="{92FA53E4-C6C6-4E05-9512-34F7205FDF96}" type="presOf" srcId="{FD5BAAB5-8BE8-4DF3-8DF7-99058DCED65F}" destId="{80790DD6-A1BA-430C-AB89-55CE9EC91724}" srcOrd="0" destOrd="0" presId="urn:microsoft.com/office/officeart/2005/8/layout/vList5"/>
    <dgm:cxn modelId="{63EF1A9C-F93B-4BA4-8C08-800B9B97FCFE}" srcId="{FD5BAAB5-8BE8-4DF3-8DF7-99058DCED65F}" destId="{212AF63D-0117-4CA6-86AA-56AD7FCB6488}" srcOrd="1" destOrd="0" parTransId="{CEDF8FED-AC2E-4326-B204-A570AD7C75F2}" sibTransId="{DB615B81-DAEF-472E-9332-2C1CE4F2F03F}"/>
    <dgm:cxn modelId="{ED503B22-37D0-4A54-8E0D-B141FC57E7B3}" srcId="{68037241-0DB4-4813-9143-F0E9266B40FD}" destId="{34CFC3A7-5376-439A-9317-A7EC72B7D6B6}" srcOrd="6" destOrd="0" parTransId="{5C002A7E-4B4F-4F9E-903F-587E340539C5}" sibTransId="{D2B9FA65-C809-4C80-9861-CF808B96ACD7}"/>
    <dgm:cxn modelId="{481FC95B-34D3-4447-8583-72D2ADFD42D4}" type="presOf" srcId="{32C04470-32A7-46B6-8316-FCECF6663868}" destId="{BDD4BF51-862B-4576-B43C-26D1DD97AF5C}" srcOrd="0" destOrd="3" presId="urn:microsoft.com/office/officeart/2005/8/layout/vList5"/>
    <dgm:cxn modelId="{78A66866-CBA3-4CA4-8BB7-08908E10EE1D}" srcId="{68037241-0DB4-4813-9143-F0E9266B40FD}" destId="{96BCF435-661B-4D9C-87D3-5293C21460E5}" srcOrd="5" destOrd="0" parTransId="{C563A720-753E-4B7C-BEB3-E2F3F0CFB774}" sibTransId="{E3B01B45-32A9-4CA8-A4AE-32597D6F2D9A}"/>
    <dgm:cxn modelId="{32373E03-C64B-4133-80CD-B367159C343B}" srcId="{FEDED611-2C1E-44AE-ABFE-9CADDD9A58F9}" destId="{844311B6-8F9F-4A67-9EC9-5B85BB3E93F3}" srcOrd="1" destOrd="0" parTransId="{1F275DCD-BA5C-4B68-8AB5-5CC75217E2D3}" sibTransId="{4E7B2931-7DE9-4900-92D9-CDDF2E3F8DF9}"/>
    <dgm:cxn modelId="{DD9344AA-581F-43FF-B55B-4DA365942E69}" type="presOf" srcId="{022AC184-FB50-4E46-9CCA-C7DDAA351DCC}" destId="{CB8F06E6-523E-40A5-BB9A-4F4E0D33CC9F}" srcOrd="0" destOrd="2" presId="urn:microsoft.com/office/officeart/2005/8/layout/vList5"/>
    <dgm:cxn modelId="{D5460E75-68C4-4071-BEFC-00F290B0A88E}" type="presOf" srcId="{9E9B2CD3-55A1-4310-8079-47C91AE17B68}" destId="{82D3B971-386A-4C5C-B42D-DC3E1A661EB2}" srcOrd="0" destOrd="7" presId="urn:microsoft.com/office/officeart/2005/8/layout/vList5"/>
    <dgm:cxn modelId="{7A9280F0-273F-44A5-AC60-C73B8BA1894A}" type="presOf" srcId="{34CFC3A7-5376-439A-9317-A7EC72B7D6B6}" destId="{82D3B971-386A-4C5C-B42D-DC3E1A661EB2}" srcOrd="0" destOrd="6" presId="urn:microsoft.com/office/officeart/2005/8/layout/vList5"/>
    <dgm:cxn modelId="{FD5DC03C-8ABD-465D-8258-F528CF31A6A3}" type="presOf" srcId="{96BCF435-661B-4D9C-87D3-5293C21460E5}" destId="{82D3B971-386A-4C5C-B42D-DC3E1A661EB2}" srcOrd="0" destOrd="5" presId="urn:microsoft.com/office/officeart/2005/8/layout/vList5"/>
    <dgm:cxn modelId="{2B625662-51AC-4E43-843C-CDE28179DE9A}" type="presOf" srcId="{844311B6-8F9F-4A67-9EC9-5B85BB3E93F3}" destId="{F1BA9655-1B22-46D4-83AF-98007378FC0E}" srcOrd="0" destOrd="1" presId="urn:microsoft.com/office/officeart/2005/8/layout/vList5"/>
    <dgm:cxn modelId="{3E326779-6755-48BE-86A2-16B054EAC6B8}" type="presOf" srcId="{212AF63D-0117-4CA6-86AA-56AD7FCB6488}" destId="{CB8F06E6-523E-40A5-BB9A-4F4E0D33CC9F}" srcOrd="0" destOrd="1" presId="urn:microsoft.com/office/officeart/2005/8/layout/vList5"/>
    <dgm:cxn modelId="{ADA52D85-B82B-4395-BF48-89BC617FE281}" srcId="{68037241-0DB4-4813-9143-F0E9266B40FD}" destId="{D54C4A6E-3DFE-443E-A364-B9BF9570743D}" srcOrd="1" destOrd="0" parTransId="{046C29FC-42FD-496C-A681-2EDF41A655FD}" sibTransId="{E9B93AF5-F862-4C22-B2D2-B5C0F8F8E550}"/>
    <dgm:cxn modelId="{714C9788-D0A5-4B99-973C-73DFCE6D32AE}" srcId="{D7D89B30-D5F0-4AE1-85DC-06605178CFC2}" destId="{FD5BAAB5-8BE8-4DF3-8DF7-99058DCED65F}" srcOrd="1" destOrd="0" parTransId="{A9CD6EFF-27D7-46A6-8177-A3BC3460F081}" sibTransId="{A9C6F1A5-705F-4050-8F02-DAB9983994AA}"/>
    <dgm:cxn modelId="{143A6F07-EE92-44D6-AAEC-9802C839F226}" type="presOf" srcId="{29EA8F2E-7FEF-444E-8DE6-AB258D823770}" destId="{82D3B971-386A-4C5C-B42D-DC3E1A661EB2}" srcOrd="0" destOrd="0" presId="urn:microsoft.com/office/officeart/2005/8/layout/vList5"/>
    <dgm:cxn modelId="{3C2900C2-0E68-4958-B69C-EBAD72D70446}" srcId="{D7D89B30-D5F0-4AE1-85DC-06605178CFC2}" destId="{68037241-0DB4-4813-9143-F0E9266B40FD}" srcOrd="0" destOrd="0" parTransId="{F723D4A1-E8DC-43A8-909E-70AF67A3C47A}" sibTransId="{CE79727E-09D5-4114-AABA-A06579398740}"/>
    <dgm:cxn modelId="{36E929FD-DDA0-4FDE-8E29-1EAAC17BD08A}" srcId="{43AE83C2-AC13-4342-A0F1-4DE148D7D4F6}" destId="{B86FCB96-814A-4CEB-8E9D-39B375F594D4}" srcOrd="0" destOrd="0" parTransId="{CF6246B9-2948-479C-9F09-2B9DEC13FFF7}" sibTransId="{982958CB-8963-4CF5-963C-A4A82A984825}"/>
    <dgm:cxn modelId="{AB06F702-AFD8-40C6-8594-3A43D68EFF16}" type="presOf" srcId="{3416274F-83BC-48AD-914C-4740E2B8A3F2}" destId="{82D3B971-386A-4C5C-B42D-DC3E1A661EB2}" srcOrd="0" destOrd="4" presId="urn:microsoft.com/office/officeart/2005/8/layout/vList5"/>
    <dgm:cxn modelId="{8E130459-485D-418A-9DB7-07734F4F1A69}" srcId="{43AE83C2-AC13-4342-A0F1-4DE148D7D4F6}" destId="{38E11A2E-7FFB-4D57-B796-2E8AE5149622}" srcOrd="1" destOrd="0" parTransId="{ED29F448-622C-4FBB-BF86-EC8398A61EDF}" sibTransId="{45475A2E-63D3-4ED3-860C-7399B2365BBB}"/>
    <dgm:cxn modelId="{36C30931-AA4D-4EA9-8E65-B0733ED9DEB3}" srcId="{68037241-0DB4-4813-9143-F0E9266B40FD}" destId="{9E9B2CD3-55A1-4310-8079-47C91AE17B68}" srcOrd="7" destOrd="0" parTransId="{39F3B2D0-6D72-418A-8F2E-10F92A553F34}" sibTransId="{F2B48A43-13D1-45CF-A5F7-FE1CB0566C2D}"/>
    <dgm:cxn modelId="{97D11EC0-596A-47F7-95EF-9CC0069EC5EE}" srcId="{68037241-0DB4-4813-9143-F0E9266B40FD}" destId="{3416274F-83BC-48AD-914C-4740E2B8A3F2}" srcOrd="4" destOrd="0" parTransId="{D6D4389D-E5A9-4499-9161-A4D4817F6A20}" sibTransId="{55BCC0E1-DF29-4016-98A4-8BE2285A27A9}"/>
    <dgm:cxn modelId="{7C7AB0D7-A8DF-4A1B-A27C-B498E81E2FD2}" type="presOf" srcId="{EE063A16-9878-4FD6-B217-F626F2691C24}" destId="{BDD4BF51-862B-4576-B43C-26D1DD97AF5C}" srcOrd="0" destOrd="2" presId="urn:microsoft.com/office/officeart/2005/8/layout/vList5"/>
    <dgm:cxn modelId="{BF804552-1995-4384-B5CD-BDDF0250C635}" type="presParOf" srcId="{782FDD58-3D46-4644-9DC1-736CE099A54A}" destId="{C7379503-9890-4313-B273-EA8E89BC59B0}" srcOrd="0" destOrd="0" presId="urn:microsoft.com/office/officeart/2005/8/layout/vList5"/>
    <dgm:cxn modelId="{862EDA87-7BE3-4A8A-9554-5F64247A8C68}" type="presParOf" srcId="{C7379503-9890-4313-B273-EA8E89BC59B0}" destId="{578424C7-D8B1-4DF0-9585-3BF63D56A9AB}" srcOrd="0" destOrd="0" presId="urn:microsoft.com/office/officeart/2005/8/layout/vList5"/>
    <dgm:cxn modelId="{98304922-A313-457D-8F50-625A4A8D153E}" type="presParOf" srcId="{C7379503-9890-4313-B273-EA8E89BC59B0}" destId="{82D3B971-386A-4C5C-B42D-DC3E1A661EB2}" srcOrd="1" destOrd="0" presId="urn:microsoft.com/office/officeart/2005/8/layout/vList5"/>
    <dgm:cxn modelId="{8E2AC675-2236-47A4-96FE-84D04BC801C1}" type="presParOf" srcId="{782FDD58-3D46-4644-9DC1-736CE099A54A}" destId="{71D25A16-64E8-4102-9B90-4C379C091BAA}" srcOrd="1" destOrd="0" presId="urn:microsoft.com/office/officeart/2005/8/layout/vList5"/>
    <dgm:cxn modelId="{2AAE63F0-E6B8-4EF1-98C3-B4D3ACCC1364}" type="presParOf" srcId="{782FDD58-3D46-4644-9DC1-736CE099A54A}" destId="{17ADCAE1-858A-49AC-AABE-B44F6F427C1F}" srcOrd="2" destOrd="0" presId="urn:microsoft.com/office/officeart/2005/8/layout/vList5"/>
    <dgm:cxn modelId="{9C3BECF9-B8BD-415D-B1F6-C556B6985926}" type="presParOf" srcId="{17ADCAE1-858A-49AC-AABE-B44F6F427C1F}" destId="{80790DD6-A1BA-430C-AB89-55CE9EC91724}" srcOrd="0" destOrd="0" presId="urn:microsoft.com/office/officeart/2005/8/layout/vList5"/>
    <dgm:cxn modelId="{879FBACC-8BEA-4B0B-89A3-03668EE419C4}" type="presParOf" srcId="{17ADCAE1-858A-49AC-AABE-B44F6F427C1F}" destId="{CB8F06E6-523E-40A5-BB9A-4F4E0D33CC9F}" srcOrd="1" destOrd="0" presId="urn:microsoft.com/office/officeart/2005/8/layout/vList5"/>
    <dgm:cxn modelId="{B150EC35-F9E1-474C-8A32-7D39A307B399}" type="presParOf" srcId="{782FDD58-3D46-4644-9DC1-736CE099A54A}" destId="{E1B446B8-85B4-4C59-8E47-422A7D3E6A8E}" srcOrd="3" destOrd="0" presId="urn:microsoft.com/office/officeart/2005/8/layout/vList5"/>
    <dgm:cxn modelId="{E7F16C74-A504-4050-BBC9-C9B853806BED}" type="presParOf" srcId="{782FDD58-3D46-4644-9DC1-736CE099A54A}" destId="{3ABD9BFC-E8FB-4A75-B9D2-D14F49C0A84D}" srcOrd="4" destOrd="0" presId="urn:microsoft.com/office/officeart/2005/8/layout/vList5"/>
    <dgm:cxn modelId="{8BF62E77-D5F4-4AEA-88EE-9DF7B9132F2A}" type="presParOf" srcId="{3ABD9BFC-E8FB-4A75-B9D2-D14F49C0A84D}" destId="{AD8929E8-58D4-4C46-AF1C-08450C62C440}" srcOrd="0" destOrd="0" presId="urn:microsoft.com/office/officeart/2005/8/layout/vList5"/>
    <dgm:cxn modelId="{8A17EEFB-6D9A-42AB-BB32-E0962DE1ABCE}" type="presParOf" srcId="{3ABD9BFC-E8FB-4A75-B9D2-D14F49C0A84D}" destId="{BDD4BF51-862B-4576-B43C-26D1DD97AF5C}" srcOrd="1" destOrd="0" presId="urn:microsoft.com/office/officeart/2005/8/layout/vList5"/>
    <dgm:cxn modelId="{60F477E7-2FD1-4D6C-A1F4-4B50F0C88B09}" type="presParOf" srcId="{782FDD58-3D46-4644-9DC1-736CE099A54A}" destId="{0EDFBA23-4AB6-4B81-A079-FE4FC97D0B1F}" srcOrd="5" destOrd="0" presId="urn:microsoft.com/office/officeart/2005/8/layout/vList5"/>
    <dgm:cxn modelId="{19806EC6-7CE4-493D-AAFA-FB978B3AC881}" type="presParOf" srcId="{782FDD58-3D46-4644-9DC1-736CE099A54A}" destId="{A4789FE7-68E3-47B4-A40A-EB7FB408BC8E}" srcOrd="6" destOrd="0" presId="urn:microsoft.com/office/officeart/2005/8/layout/vList5"/>
    <dgm:cxn modelId="{D954AAD3-1A42-4970-AC69-B3C5030D33D7}" type="presParOf" srcId="{A4789FE7-68E3-47B4-A40A-EB7FB408BC8E}" destId="{4DEEE612-3434-482A-8CEA-3DC4016F1EB9}" srcOrd="0" destOrd="0" presId="urn:microsoft.com/office/officeart/2005/8/layout/vList5"/>
    <dgm:cxn modelId="{FD9510CE-3183-41A1-8881-7A8745678DD9}" type="presParOf" srcId="{A4789FE7-68E3-47B4-A40A-EB7FB408BC8E}" destId="{F1BA9655-1B22-46D4-83AF-98007378FC0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D3B971-386A-4C5C-B42D-DC3E1A661EB2}">
      <dsp:nvSpPr>
        <dsp:cNvPr id="0" name=""/>
        <dsp:cNvSpPr/>
      </dsp:nvSpPr>
      <dsp:spPr>
        <a:xfrm rot="5400000">
          <a:off x="3329686" y="-1082502"/>
          <a:ext cx="1738676" cy="3946350"/>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lvl="1" indent="0" algn="l" defTabSz="444500">
            <a:lnSpc>
              <a:spcPct val="100000"/>
            </a:lnSpc>
            <a:spcBef>
              <a:spcPct val="0"/>
            </a:spcBef>
            <a:spcAft>
              <a:spcPts val="0"/>
            </a:spcAft>
            <a:buChar char="••"/>
          </a:pPr>
          <a:r>
            <a:rPr lang="en-US" sz="1000" kern="1200" dirty="0" smtClean="0"/>
            <a:t>Knowledge of Lab Safety Procedures</a:t>
          </a:r>
          <a:endParaRPr lang="en-US" sz="1000" kern="1200" dirty="0"/>
        </a:p>
        <a:p>
          <a:pPr marL="0" lvl="1" indent="0" algn="l" defTabSz="444500">
            <a:lnSpc>
              <a:spcPct val="100000"/>
            </a:lnSpc>
            <a:spcBef>
              <a:spcPct val="0"/>
            </a:spcBef>
            <a:spcAft>
              <a:spcPts val="0"/>
            </a:spcAft>
            <a:buChar char="••"/>
          </a:pPr>
          <a:r>
            <a:rPr lang="en-US" sz="1000" kern="1200" dirty="0" smtClean="0"/>
            <a:t>Use and Maintenance of Lab Equipment</a:t>
          </a:r>
          <a:endParaRPr lang="en-US" sz="1000" kern="1200" dirty="0"/>
        </a:p>
        <a:p>
          <a:pPr marL="0" lvl="1" indent="0" algn="l" defTabSz="444500">
            <a:lnSpc>
              <a:spcPct val="100000"/>
            </a:lnSpc>
            <a:spcBef>
              <a:spcPct val="0"/>
            </a:spcBef>
            <a:spcAft>
              <a:spcPts val="0"/>
            </a:spcAft>
            <a:buChar char="••"/>
          </a:pPr>
          <a:r>
            <a:rPr lang="en-US" sz="1000" kern="1200" dirty="0" smtClean="0"/>
            <a:t>Knowledge of Screening and Confirmation Analysis</a:t>
          </a:r>
          <a:br>
            <a:rPr lang="en-US" sz="1000" kern="1200" dirty="0" smtClean="0"/>
          </a:br>
          <a:r>
            <a:rPr lang="en-US" sz="1000" kern="1200" dirty="0" smtClean="0"/>
            <a:t>  Procedures</a:t>
          </a:r>
          <a:endParaRPr lang="en-US" sz="1000" kern="1200" dirty="0"/>
        </a:p>
        <a:p>
          <a:pPr marL="0" lvl="1" indent="0" algn="l" defTabSz="444500">
            <a:lnSpc>
              <a:spcPct val="100000"/>
            </a:lnSpc>
            <a:spcBef>
              <a:spcPct val="0"/>
            </a:spcBef>
            <a:spcAft>
              <a:spcPts val="0"/>
            </a:spcAft>
            <a:buChar char="••"/>
          </a:pPr>
          <a:r>
            <a:rPr lang="en-US" sz="1000" kern="1200" dirty="0" smtClean="0"/>
            <a:t>Technical Knowledge of Principles of Chemistry, </a:t>
          </a:r>
          <a:br>
            <a:rPr lang="en-US" sz="1000" kern="1200" dirty="0" smtClean="0"/>
          </a:br>
          <a:r>
            <a:rPr lang="en-US" sz="1000" kern="1200" dirty="0" smtClean="0"/>
            <a:t>  Toxicology, Forensic Science, Pharmacology, and </a:t>
          </a:r>
          <a:br>
            <a:rPr lang="en-US" sz="1000" kern="1200" dirty="0" smtClean="0"/>
          </a:br>
          <a:r>
            <a:rPr lang="en-US" sz="1000" kern="1200" dirty="0" smtClean="0"/>
            <a:t>  Laboratory Science and Instrumentation</a:t>
          </a:r>
          <a:endParaRPr lang="en-US" sz="1000" kern="1200" dirty="0"/>
        </a:p>
        <a:p>
          <a:pPr marL="0" lvl="1" indent="0" algn="l" defTabSz="444500">
            <a:lnSpc>
              <a:spcPct val="100000"/>
            </a:lnSpc>
            <a:spcBef>
              <a:spcPct val="0"/>
            </a:spcBef>
            <a:spcAft>
              <a:spcPts val="0"/>
            </a:spcAft>
            <a:buChar char="••"/>
          </a:pPr>
          <a:r>
            <a:rPr lang="en-US" sz="1000" kern="1200" dirty="0" smtClean="0"/>
            <a:t>Expert Witness Testimony</a:t>
          </a:r>
          <a:endParaRPr lang="en-US" sz="1000" kern="1200" dirty="0"/>
        </a:p>
        <a:p>
          <a:pPr marL="0" lvl="1" indent="0" algn="l" defTabSz="444500">
            <a:lnSpc>
              <a:spcPct val="100000"/>
            </a:lnSpc>
            <a:spcBef>
              <a:spcPct val="0"/>
            </a:spcBef>
            <a:spcAft>
              <a:spcPts val="0"/>
            </a:spcAft>
            <a:buChar char="••"/>
          </a:pPr>
          <a:r>
            <a:rPr lang="en-US" sz="1000" kern="1200" dirty="0" smtClean="0"/>
            <a:t>Knowledge of Confidentiality Rules and Regulations</a:t>
          </a:r>
          <a:endParaRPr lang="en-US" sz="1000" kern="1200" dirty="0"/>
        </a:p>
        <a:p>
          <a:pPr marL="0" lvl="1" indent="0" algn="l" defTabSz="444500">
            <a:lnSpc>
              <a:spcPct val="100000"/>
            </a:lnSpc>
            <a:spcBef>
              <a:spcPct val="0"/>
            </a:spcBef>
            <a:spcAft>
              <a:spcPts val="0"/>
            </a:spcAft>
            <a:buChar char="••"/>
          </a:pPr>
          <a:r>
            <a:rPr lang="en-US" sz="1000" kern="1200" dirty="0" smtClean="0"/>
            <a:t>PSA Organizational Knowledge</a:t>
          </a:r>
          <a:endParaRPr lang="en-US" sz="1000" kern="1200" dirty="0"/>
        </a:p>
        <a:p>
          <a:pPr marL="0" lvl="1" indent="0" algn="l" defTabSz="444500">
            <a:lnSpc>
              <a:spcPct val="100000"/>
            </a:lnSpc>
            <a:spcBef>
              <a:spcPct val="0"/>
            </a:spcBef>
            <a:spcAft>
              <a:spcPts val="0"/>
            </a:spcAft>
            <a:buChar char="••"/>
          </a:pPr>
          <a:r>
            <a:rPr lang="en-US" sz="1000" kern="1200" dirty="0" smtClean="0"/>
            <a:t>Computer Proficiency</a:t>
          </a:r>
          <a:endParaRPr lang="en-US" sz="1000" kern="1200" dirty="0"/>
        </a:p>
      </dsp:txBody>
      <dsp:txXfrm rot="5400000">
        <a:off x="3329686" y="-1082502"/>
        <a:ext cx="1738676" cy="3946350"/>
      </dsp:txXfrm>
    </dsp:sp>
    <dsp:sp modelId="{578424C7-D8B1-4DF0-9585-3BF63D56A9AB}">
      <dsp:nvSpPr>
        <dsp:cNvPr id="0" name=""/>
        <dsp:cNvSpPr/>
      </dsp:nvSpPr>
      <dsp:spPr>
        <a:xfrm>
          <a:off x="0" y="0"/>
          <a:ext cx="2219822" cy="1701436"/>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Technical </a:t>
          </a:r>
          <a:br>
            <a:rPr lang="en-US" sz="1400" kern="1200" dirty="0" smtClean="0"/>
          </a:br>
          <a:r>
            <a:rPr lang="en-US" sz="1400" kern="1200" dirty="0" smtClean="0"/>
            <a:t>Competencies</a:t>
          </a:r>
          <a:endParaRPr lang="en-US" sz="1400" kern="1200" dirty="0"/>
        </a:p>
      </dsp:txBody>
      <dsp:txXfrm>
        <a:off x="0" y="0"/>
        <a:ext cx="2219822" cy="1701436"/>
      </dsp:txXfrm>
    </dsp:sp>
    <dsp:sp modelId="{CB8F06E6-523E-40A5-BB9A-4F4E0D33CC9F}">
      <dsp:nvSpPr>
        <dsp:cNvPr id="0" name=""/>
        <dsp:cNvSpPr/>
      </dsp:nvSpPr>
      <dsp:spPr>
        <a:xfrm rot="5400000">
          <a:off x="3967067" y="80006"/>
          <a:ext cx="460057"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Interpersonal Skills</a:t>
          </a:r>
          <a:endParaRPr lang="en-US" sz="1000" kern="1200" dirty="0"/>
        </a:p>
        <a:p>
          <a:pPr marL="57150" lvl="1" indent="-57150" algn="l" defTabSz="444500">
            <a:lnSpc>
              <a:spcPct val="90000"/>
            </a:lnSpc>
            <a:spcBef>
              <a:spcPct val="0"/>
            </a:spcBef>
            <a:spcAft>
              <a:spcPct val="15000"/>
            </a:spcAft>
            <a:buChar char="••"/>
          </a:pPr>
          <a:r>
            <a:rPr lang="en-US" sz="1000" kern="1200" dirty="0" smtClean="0"/>
            <a:t>Teamwork</a:t>
          </a:r>
          <a:endParaRPr lang="en-US" sz="1000" kern="1200" dirty="0"/>
        </a:p>
        <a:p>
          <a:pPr marL="57150" lvl="1" indent="-57150" algn="l" defTabSz="444500">
            <a:lnSpc>
              <a:spcPct val="90000"/>
            </a:lnSpc>
            <a:spcBef>
              <a:spcPct val="0"/>
            </a:spcBef>
            <a:spcAft>
              <a:spcPct val="15000"/>
            </a:spcAft>
            <a:buChar char="••"/>
          </a:pPr>
          <a:r>
            <a:rPr lang="en-US" sz="1000" kern="1200" dirty="0" smtClean="0"/>
            <a:t>Customer Service Orientation</a:t>
          </a:r>
          <a:endParaRPr lang="en-US" sz="1000" kern="1200" dirty="0"/>
        </a:p>
      </dsp:txBody>
      <dsp:txXfrm rot="5400000">
        <a:off x="3967067" y="80006"/>
        <a:ext cx="460057" cy="3950208"/>
      </dsp:txXfrm>
    </dsp:sp>
    <dsp:sp modelId="{80790DD6-A1BA-430C-AB89-55CE9EC91724}">
      <dsp:nvSpPr>
        <dsp:cNvPr id="0" name=""/>
        <dsp:cNvSpPr/>
      </dsp:nvSpPr>
      <dsp:spPr>
        <a:xfrm>
          <a:off x="0" y="1767574"/>
          <a:ext cx="2221992" cy="575071"/>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Interpersonal</a:t>
          </a:r>
          <a:r>
            <a:rPr lang="en-US" sz="2200" kern="1200" dirty="0" smtClean="0"/>
            <a:t> </a:t>
          </a:r>
          <a:r>
            <a:rPr lang="en-US" sz="1400" kern="1200" dirty="0" smtClean="0"/>
            <a:t>Competencies</a:t>
          </a:r>
          <a:endParaRPr lang="en-US" sz="2200" kern="1200" dirty="0"/>
        </a:p>
      </dsp:txBody>
      <dsp:txXfrm>
        <a:off x="0" y="1767574"/>
        <a:ext cx="2221992" cy="575071"/>
      </dsp:txXfrm>
    </dsp:sp>
    <dsp:sp modelId="{BDD4BF51-862B-4576-B43C-26D1DD97AF5C}">
      <dsp:nvSpPr>
        <dsp:cNvPr id="0" name=""/>
        <dsp:cNvSpPr/>
      </dsp:nvSpPr>
      <dsp:spPr>
        <a:xfrm rot="5400000">
          <a:off x="3883583" y="739340"/>
          <a:ext cx="618827" cy="3946350"/>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Initiative</a:t>
          </a:r>
          <a:endParaRPr lang="en-US" sz="1000" kern="1200" dirty="0"/>
        </a:p>
        <a:p>
          <a:pPr marL="57150" lvl="1" indent="-57150" algn="l" defTabSz="444500">
            <a:lnSpc>
              <a:spcPct val="90000"/>
            </a:lnSpc>
            <a:spcBef>
              <a:spcPct val="0"/>
            </a:spcBef>
            <a:spcAft>
              <a:spcPct val="15000"/>
            </a:spcAft>
            <a:buChar char="••"/>
          </a:pPr>
          <a:r>
            <a:rPr lang="en-US" sz="1000" kern="1200" dirty="0" smtClean="0"/>
            <a:t>Conscientiousness</a:t>
          </a:r>
          <a:endParaRPr lang="en-US" sz="1000" kern="1200" dirty="0"/>
        </a:p>
        <a:p>
          <a:pPr marL="57150" lvl="1" indent="-57150" algn="l" defTabSz="444500">
            <a:lnSpc>
              <a:spcPct val="90000"/>
            </a:lnSpc>
            <a:spcBef>
              <a:spcPct val="0"/>
            </a:spcBef>
            <a:spcAft>
              <a:spcPct val="15000"/>
            </a:spcAft>
            <a:buChar char="••"/>
          </a:pPr>
          <a:r>
            <a:rPr lang="en-US" sz="1000" kern="1200" dirty="0" smtClean="0"/>
            <a:t>Planning and Organizing</a:t>
          </a:r>
          <a:endParaRPr lang="en-US" sz="1000" kern="1200" dirty="0"/>
        </a:p>
        <a:p>
          <a:pPr marL="57150" lvl="1" indent="-57150" algn="l" defTabSz="444500">
            <a:lnSpc>
              <a:spcPct val="90000"/>
            </a:lnSpc>
            <a:spcBef>
              <a:spcPct val="0"/>
            </a:spcBef>
            <a:spcAft>
              <a:spcPct val="15000"/>
            </a:spcAft>
            <a:buChar char="••"/>
          </a:pPr>
          <a:r>
            <a:rPr lang="en-US" sz="1000" kern="1200" dirty="0" smtClean="0"/>
            <a:t>Critical Thinking and Problem Solving</a:t>
          </a:r>
          <a:endParaRPr lang="en-US" sz="1000" kern="1200" dirty="0"/>
        </a:p>
      </dsp:txBody>
      <dsp:txXfrm rot="5400000">
        <a:off x="3883583" y="739340"/>
        <a:ext cx="618827" cy="3946350"/>
      </dsp:txXfrm>
    </dsp:sp>
    <dsp:sp modelId="{AD8929E8-58D4-4C46-AF1C-08450C62C440}">
      <dsp:nvSpPr>
        <dsp:cNvPr id="0" name=""/>
        <dsp:cNvSpPr/>
      </dsp:nvSpPr>
      <dsp:spPr>
        <a:xfrm>
          <a:off x="0" y="2371399"/>
          <a:ext cx="2219822" cy="682230"/>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Results Oriented Competencies</a:t>
          </a:r>
          <a:endParaRPr lang="en-US" sz="1400" kern="1200" dirty="0"/>
        </a:p>
      </dsp:txBody>
      <dsp:txXfrm>
        <a:off x="0" y="2371399"/>
        <a:ext cx="2219822" cy="682230"/>
      </dsp:txXfrm>
    </dsp:sp>
    <dsp:sp modelId="{F1BA9655-1B22-46D4-83AF-98007378FC0E}">
      <dsp:nvSpPr>
        <dsp:cNvPr id="0" name=""/>
        <dsp:cNvSpPr/>
      </dsp:nvSpPr>
      <dsp:spPr>
        <a:xfrm rot="5400000">
          <a:off x="3967067" y="1394816"/>
          <a:ext cx="460057"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Adaptability</a:t>
          </a:r>
          <a:endParaRPr lang="en-US" sz="1000" kern="1200" dirty="0"/>
        </a:p>
        <a:p>
          <a:pPr marL="57150" lvl="1" indent="-57150" algn="l" defTabSz="444500">
            <a:lnSpc>
              <a:spcPct val="90000"/>
            </a:lnSpc>
            <a:spcBef>
              <a:spcPct val="0"/>
            </a:spcBef>
            <a:spcAft>
              <a:spcPct val="15000"/>
            </a:spcAft>
            <a:buChar char="••"/>
          </a:pPr>
          <a:r>
            <a:rPr lang="en-US" sz="1000" kern="1200" dirty="0" smtClean="0"/>
            <a:t>Communication</a:t>
          </a:r>
          <a:endParaRPr lang="en-US" sz="1000" kern="1200" dirty="0"/>
        </a:p>
      </dsp:txBody>
      <dsp:txXfrm rot="5400000">
        <a:off x="3967067" y="1394816"/>
        <a:ext cx="460057" cy="3950208"/>
      </dsp:txXfrm>
    </dsp:sp>
    <dsp:sp modelId="{4DEEE612-3434-482A-8CEA-3DC4016F1EB9}">
      <dsp:nvSpPr>
        <dsp:cNvPr id="0" name=""/>
        <dsp:cNvSpPr/>
      </dsp:nvSpPr>
      <dsp:spPr>
        <a:xfrm>
          <a:off x="0" y="3082384"/>
          <a:ext cx="2221992" cy="575071"/>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Professionalism Competencies</a:t>
          </a:r>
          <a:endParaRPr lang="en-US" sz="1400" kern="1200" dirty="0"/>
        </a:p>
      </dsp:txBody>
      <dsp:txXfrm>
        <a:off x="0" y="3082384"/>
        <a:ext cx="2221992" cy="57507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0C10B-36CE-4553-83DB-3C099212374E}" type="datetimeFigureOut">
              <a:rPr lang="en-US" smtClean="0"/>
              <a:pPr/>
              <a:t>7/1/2011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8FEC2-F5C4-402E-B591-13269FAD14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7961376"/>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858" y="8071104"/>
            <a:ext cx="1687068"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1769364" y="8058912"/>
            <a:ext cx="5088636" cy="950976"/>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1771650" y="5384800"/>
            <a:ext cx="4857750" cy="24384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1771650" y="8066716"/>
            <a:ext cx="5029200" cy="914400"/>
          </a:xfrm>
          <a:prstGeom prst="rect">
            <a:avLst/>
          </a:prstGeo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7150" y="8091599"/>
            <a:ext cx="1543050" cy="914400"/>
          </a:xfrm>
        </p:spPr>
        <p:txBody>
          <a:bodyPr>
            <a:noAutofit/>
          </a:bodyPr>
          <a:lstStyle>
            <a:lvl1pPr algn="ctr">
              <a:defRPr sz="2000">
                <a:solidFill>
                  <a:srgbClr val="FFFFFF"/>
                </a:solidFill>
              </a:defRPr>
            </a:lvl1pPr>
          </a:lstStyle>
          <a:p>
            <a:fld id="{1F834158-3F43-4714-8443-59B785FFDDD0}" type="datetime1">
              <a:rPr lang="en-US" smtClean="0"/>
              <a:pPr/>
              <a:t>7/1/2011</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9486" y="2133600"/>
            <a:ext cx="6115050" cy="603504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3C41F-2C7C-4A2C-B194-FA72136DB263}" type="datetime1">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1676400"/>
            <a:ext cx="400050" cy="325968"/>
          </a:xfrm>
          <a:prstGeom prst="rect">
            <a:avLst/>
          </a:prstGeom>
        </p:spPr>
        <p:txBody>
          <a:bodyPr/>
          <a:lstStyle/>
          <a:p>
            <a:fld id="{0672043B-6774-439B-B77B-9A13C4D9CA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812801"/>
            <a:ext cx="1543050" cy="73554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812800"/>
            <a:ext cx="4171950" cy="7355419"/>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914900" y="8331204"/>
            <a:ext cx="1657350" cy="486833"/>
          </a:xfrm>
        </p:spPr>
        <p:txBody>
          <a:bodyPr/>
          <a:lstStyle/>
          <a:p>
            <a:fld id="{31CD4612-1438-4AF0-8448-20275710F349}" type="datetime1">
              <a:rPr lang="en-US" smtClean="0"/>
              <a:pPr/>
              <a:t>7/1/2011</a:t>
            </a:fld>
            <a:endParaRPr lang="en-US"/>
          </a:p>
        </p:txBody>
      </p:sp>
      <p:sp>
        <p:nvSpPr>
          <p:cNvPr id="5" name="Footer Placeholder 4"/>
          <p:cNvSpPr>
            <a:spLocks noGrp="1"/>
          </p:cNvSpPr>
          <p:nvPr>
            <p:ph type="ftr" sz="quarter" idx="11"/>
          </p:nvPr>
        </p:nvSpPr>
        <p:spPr>
          <a:xfrm>
            <a:off x="342901" y="8330944"/>
            <a:ext cx="4180112" cy="486833"/>
          </a:xfrm>
        </p:spPr>
        <p:txBody>
          <a:bodyPr/>
          <a:lstStyle/>
          <a:p>
            <a:endParaRPr lang="en-US"/>
          </a:p>
        </p:txBody>
      </p:sp>
      <p:sp>
        <p:nvSpPr>
          <p:cNvPr id="7" name="Rectangle 6"/>
          <p:cNvSpPr/>
          <p:nvPr/>
        </p:nvSpPr>
        <p:spPr bwMode="white">
          <a:xfrm>
            <a:off x="4572239" y="0"/>
            <a:ext cx="240030" cy="9144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4606529" y="812800"/>
            <a:ext cx="171450" cy="83312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4606529" y="0"/>
            <a:ext cx="171450" cy="7112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4336654" y="263922"/>
            <a:ext cx="711200" cy="183357"/>
          </a:xfrm>
          <a:prstGeom prst="rect">
            <a:avLst/>
          </a:prstGeom>
        </p:spPr>
        <p:txBody>
          <a:bodyPr/>
          <a:lstStyle/>
          <a:p>
            <a:fld id="{0672043B-6774-439B-B77B-9A13C4D9CAC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8700" y="3657601"/>
            <a:ext cx="5342335" cy="2230967"/>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032000"/>
            <a:ext cx="6858000" cy="1524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2133600"/>
            <a:ext cx="971550" cy="1320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028700" y="2133600"/>
            <a:ext cx="5829300" cy="1320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028700" y="2133600"/>
            <a:ext cx="5715000" cy="1320800"/>
          </a:xfrm>
        </p:spPr>
        <p:txBody>
          <a:bodyPr/>
          <a:lstStyle>
            <a:lvl1pPr algn="l">
              <a:buNone/>
              <a:defRPr sz="44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fld id="{2235D53C-1B4F-4DB6-89F9-0199EFB2CB36}" type="datetime1">
              <a:rPr lang="en-US" smtClean="0"/>
              <a:pPr/>
              <a:t>7/1/2011</a:t>
            </a:fld>
            <a:endParaRPr lang="en-US"/>
          </a:p>
        </p:txBody>
      </p:sp>
      <p:sp>
        <p:nvSpPr>
          <p:cNvPr id="13" name="Slide Number Placeholder 12"/>
          <p:cNvSpPr>
            <a:spLocks noGrp="1"/>
          </p:cNvSpPr>
          <p:nvPr>
            <p:ph type="sldNum" sz="quarter" idx="11"/>
          </p:nvPr>
        </p:nvSpPr>
        <p:spPr>
          <a:xfrm>
            <a:off x="0" y="2336800"/>
            <a:ext cx="971550" cy="935568"/>
          </a:xfrm>
          <a:prstGeom prst="rect">
            <a:avLst/>
          </a:prstGeom>
        </p:spPr>
        <p:txBody>
          <a:bodyPr>
            <a:noAutofit/>
          </a:bodyPr>
          <a:lstStyle>
            <a:lvl1pPr>
              <a:defRPr sz="2400">
                <a:solidFill>
                  <a:srgbClr val="FFFFFF"/>
                </a:solidFill>
              </a:defRPr>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633676"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59492D0-5654-412F-A5C6-BD1978730E25}" type="datetime1">
              <a:rPr lang="en-US" smtClean="0"/>
              <a:pPr/>
              <a:t>7/1/2011</a:t>
            </a:fld>
            <a:endParaRPr lang="en-US"/>
          </a:p>
        </p:txBody>
      </p:sp>
      <p:sp>
        <p:nvSpPr>
          <p:cNvPr id="10" name="Slide Number Placeholder 9"/>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0050" y="364067"/>
            <a:ext cx="6115050" cy="115993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45720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60045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19D0C21-35A0-4B02-97C6-2393F9958C73}" type="datetime1">
              <a:rPr lang="en-US" smtClean="0"/>
              <a:pPr/>
              <a:t>7/1/2011</a:t>
            </a:fld>
            <a:endParaRPr lang="en-US"/>
          </a:p>
        </p:txBody>
      </p:sp>
      <p:sp>
        <p:nvSpPr>
          <p:cNvPr id="12" name="Slide Number Placeholder 11"/>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457200" y="2336800"/>
            <a:ext cx="2914650" cy="85344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3600450" y="2336800"/>
            <a:ext cx="2914650" cy="85344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D07D2-E5B1-4931-B2F1-E88F29C111C0}" type="datetime1">
              <a:rPr lang="en-US" smtClean="0"/>
              <a:pPr/>
              <a:t>7/1/2011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14439-EE12-4E10-9939-0E5B64159CE3}" type="datetime1">
              <a:rPr lang="en-US" smtClean="0"/>
              <a:pPr/>
              <a:t>7/1/2011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8331200"/>
            <a:ext cx="400050" cy="508000"/>
          </a:xfrm>
          <a:prstGeom prst="rect">
            <a:avLst/>
          </a:prstGeom>
        </p:spPr>
        <p:txBody>
          <a:bodyPr/>
          <a:lstStyle>
            <a:lvl1pPr>
              <a:defRPr>
                <a:solidFill>
                  <a:schemeClr val="tx2"/>
                </a:solidFill>
              </a:defRPr>
            </a:lvl1pPr>
          </a:lstStyle>
          <a:p>
            <a:fld id="{0672043B-6774-439B-B77B-9A13C4D9CA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4067"/>
            <a:ext cx="6057900" cy="115993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230855-E6D2-4EE1-AF7D-4BD0D0406ECE}" type="datetime1">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
        <p:nvSpPr>
          <p:cNvPr id="3" name="Text Placeholder 2"/>
          <p:cNvSpPr>
            <a:spLocks noGrp="1"/>
          </p:cNvSpPr>
          <p:nvPr>
            <p:ph type="body" idx="2"/>
          </p:nvPr>
        </p:nvSpPr>
        <p:spPr>
          <a:xfrm>
            <a:off x="457200" y="2336800"/>
            <a:ext cx="1200150" cy="57912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1771650" y="2336800"/>
            <a:ext cx="4800600" cy="58928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00150" y="7315200"/>
            <a:ext cx="5486400" cy="9144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6858" y="6096000"/>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58" y="6217920"/>
            <a:ext cx="1097280"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159002" y="6205728"/>
            <a:ext cx="5698998"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00150" y="6197600"/>
            <a:ext cx="5486400" cy="9144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085850" y="0"/>
            <a:ext cx="75438" cy="915619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4686300" y="8331201"/>
            <a:ext cx="2000250" cy="486833"/>
          </a:xfrm>
        </p:spPr>
        <p:txBody>
          <a:bodyPr rtlCol="0"/>
          <a:lstStyle/>
          <a:p>
            <a:fld id="{D7B91EC6-99AC-4A27-B0D5-83F4D6498779}" type="datetime1">
              <a:rPr lang="en-US" smtClean="0"/>
              <a:pPr/>
              <a:t>7/1/2011</a:t>
            </a:fld>
            <a:endParaRPr lang="en-US"/>
          </a:p>
        </p:txBody>
      </p:sp>
      <p:sp>
        <p:nvSpPr>
          <p:cNvPr id="13" name="Slide Number Placeholder 12"/>
          <p:cNvSpPr>
            <a:spLocks noGrp="1"/>
          </p:cNvSpPr>
          <p:nvPr>
            <p:ph type="sldNum" sz="quarter" idx="11"/>
          </p:nvPr>
        </p:nvSpPr>
        <p:spPr>
          <a:xfrm>
            <a:off x="0" y="6222999"/>
            <a:ext cx="1085850" cy="884771"/>
          </a:xfrm>
          <a:prstGeom prst="rect">
            <a:avLst/>
          </a:prstGeom>
        </p:spPr>
        <p:txBody>
          <a:bodyPr rtlCol="0"/>
          <a:lstStyle>
            <a:lvl1pPr>
              <a:defRPr sz="2800"/>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a:xfrm>
            <a:off x="1200150" y="8330942"/>
            <a:ext cx="3429000" cy="486833"/>
          </a:xfrm>
        </p:spPr>
        <p:txBody>
          <a:bodyPr rtlCol="0"/>
          <a:lstStyle/>
          <a:p>
            <a:endParaRPr lang="en-US"/>
          </a:p>
        </p:txBody>
      </p:sp>
      <p:sp>
        <p:nvSpPr>
          <p:cNvPr id="3" name="Picture Placeholder 2"/>
          <p:cNvSpPr>
            <a:spLocks noGrp="1"/>
          </p:cNvSpPr>
          <p:nvPr>
            <p:ph type="pic" idx="1"/>
          </p:nvPr>
        </p:nvSpPr>
        <p:spPr>
          <a:xfrm>
            <a:off x="1170432" y="0"/>
            <a:ext cx="5687568" cy="6091936"/>
          </a:xfrm>
          <a:prstGeom prst="rect">
            <a:avLst/>
          </a:prstGeo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8534400"/>
            <a:ext cx="40005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bg1"/>
              </a:solidFill>
            </a:endParaRPr>
          </a:p>
        </p:txBody>
      </p:sp>
      <p:sp>
        <p:nvSpPr>
          <p:cNvPr id="9" name="Rectangle 8"/>
          <p:cNvSpPr/>
          <p:nvPr/>
        </p:nvSpPr>
        <p:spPr>
          <a:xfrm>
            <a:off x="442912" y="8534400"/>
            <a:ext cx="6415088" cy="304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228600" y="685800"/>
            <a:ext cx="5181600" cy="457200"/>
          </a:xfrm>
          <a:prstGeom prst="rect">
            <a:avLst/>
          </a:prstGeom>
        </p:spPr>
        <p:txBody>
          <a:bodyPr vert="horz" anchor="ctr">
            <a:noAutofit/>
          </a:bodyPr>
          <a:lstStyle/>
          <a:p>
            <a:r>
              <a:rPr kumimoji="0" lang="en-US" dirty="0" smtClean="0"/>
              <a:t>Click to edit Master title style</a:t>
            </a:r>
            <a:endParaRPr kumimoji="0" lang="en-US" dirty="0"/>
          </a:p>
        </p:txBody>
      </p:sp>
      <p:sp>
        <p:nvSpPr>
          <p:cNvPr id="14" name="Date Placeholder 13"/>
          <p:cNvSpPr>
            <a:spLocks noGrp="1"/>
          </p:cNvSpPr>
          <p:nvPr>
            <p:ph type="dt" sz="half" idx="2"/>
          </p:nvPr>
        </p:nvSpPr>
        <p:spPr>
          <a:xfrm>
            <a:off x="4857750" y="8555566"/>
            <a:ext cx="2000250" cy="283634"/>
          </a:xfrm>
          <a:prstGeom prst="rect">
            <a:avLst/>
          </a:prstGeom>
        </p:spPr>
        <p:txBody>
          <a:bodyPr vert="horz" anchor="ctr" anchorCtr="0"/>
          <a:lstStyle>
            <a:lvl1pPr algn="l" eaLnBrk="1" latinLnBrk="0" hangingPunct="1">
              <a:defRPr kumimoji="0" sz="1000">
                <a:solidFill>
                  <a:schemeClr val="bg1"/>
                </a:solidFill>
              </a:defRPr>
            </a:lvl1pPr>
          </a:lstStyle>
          <a:p>
            <a:fld id="{2B963533-6C46-4D29-8358-BA4207B33AFD}" type="datetime1">
              <a:rPr lang="en-US" smtClean="0"/>
              <a:pPr/>
              <a:t>7/1/2011</a:t>
            </a:fld>
            <a:endParaRPr lang="en-US"/>
          </a:p>
        </p:txBody>
      </p:sp>
      <p:sp>
        <p:nvSpPr>
          <p:cNvPr id="3" name="Footer Placeholder 2"/>
          <p:cNvSpPr>
            <a:spLocks noGrp="1"/>
          </p:cNvSpPr>
          <p:nvPr>
            <p:ph type="ftr" sz="quarter" idx="3"/>
          </p:nvPr>
        </p:nvSpPr>
        <p:spPr>
          <a:xfrm>
            <a:off x="533400" y="8555566"/>
            <a:ext cx="4065812" cy="283375"/>
          </a:xfrm>
          <a:prstGeom prst="rect">
            <a:avLst/>
          </a:prstGeom>
        </p:spPr>
        <p:txBody>
          <a:bodyPr vert="horz" anchor="ctr"/>
          <a:lstStyle>
            <a:lvl1pPr algn="r" eaLnBrk="1" latinLnBrk="0" hangingPunct="1">
              <a:defRPr kumimoji="0" sz="10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2800" b="1"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1400" kern="1200">
          <a:solidFill>
            <a:schemeClr val="tx1"/>
          </a:solidFill>
          <a:latin typeface="+mn-lt"/>
          <a:ea typeface="+mn-ea"/>
          <a:cs typeface="+mn-cs"/>
        </a:defRPr>
      </a:lvl1pPr>
      <a:lvl2pPr marL="640080" indent="-274320" algn="l" rtl="0" eaLnBrk="1" latinLnBrk="0" hangingPunct="1">
        <a:spcBef>
          <a:spcPts val="550"/>
        </a:spcBef>
        <a:buClr>
          <a:schemeClr val="accent4">
            <a:lumMod val="50000"/>
          </a:schemeClr>
        </a:buClr>
        <a:buSzPct val="70000"/>
        <a:buFont typeface="Wingdings 2"/>
        <a:buChar char=""/>
        <a:defRPr kumimoji="0" sz="12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1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05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05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9.doc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2.docx"/><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13.docx"/><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14.docx"/><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15.docx"/><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Word_Document16.docx"/><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Office_Word_Document17.docx"/><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PreTrial</a:t>
            </a:r>
            <a:r>
              <a:rPr lang="en-US" dirty="0" smtClean="0"/>
              <a:t> </a:t>
            </a:r>
            <a:r>
              <a:rPr lang="en-US" dirty="0" smtClean="0"/>
              <a:t>Services Agency Competencies</a:t>
            </a:r>
            <a:endParaRPr lang="en-US" dirty="0"/>
          </a:p>
        </p:txBody>
      </p:sp>
      <p:sp>
        <p:nvSpPr>
          <p:cNvPr id="3" name="Subtitle 2"/>
          <p:cNvSpPr>
            <a:spLocks noGrp="1"/>
          </p:cNvSpPr>
          <p:nvPr>
            <p:ph type="subTitle" idx="1"/>
          </p:nvPr>
        </p:nvSpPr>
        <p:spPr/>
        <p:txBody>
          <a:bodyPr/>
          <a:lstStyle/>
          <a:p>
            <a:r>
              <a:rPr lang="en-US" dirty="0" smtClean="0"/>
              <a:t>Chemist-Toxicologist</a:t>
            </a:r>
            <a:endParaRPr lang="en-US" dirty="0"/>
          </a:p>
        </p:txBody>
      </p:sp>
      <p:pic>
        <p:nvPicPr>
          <p:cNvPr id="4" name="Picture 3" descr="PSA seal.gif"/>
          <p:cNvPicPr>
            <a:picLocks noChangeAspect="1"/>
          </p:cNvPicPr>
          <p:nvPr/>
        </p:nvPicPr>
        <p:blipFill>
          <a:blip r:embed="rId2" cstate="print"/>
          <a:stretch>
            <a:fillRect/>
          </a:stretch>
        </p:blipFill>
        <p:spPr>
          <a:xfrm>
            <a:off x="1828800" y="1371600"/>
            <a:ext cx="3429000" cy="3429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700" b="0" dirty="0" smtClean="0">
                <a:latin typeface="Arial" pitchFamily="34" charset="0"/>
                <a:cs typeface="Arial" pitchFamily="34" charset="0"/>
              </a:rPr>
              <a:t/>
            </a:r>
            <a:br>
              <a:rPr lang="en-US" sz="700" b="0" dirty="0" smtClean="0">
                <a:latin typeface="Arial" pitchFamily="34" charset="0"/>
                <a:cs typeface="Arial" pitchFamily="34" charset="0"/>
              </a:rPr>
            </a:br>
            <a:r>
              <a:rPr lang="en-US" dirty="0" smtClean="0">
                <a:latin typeface="Arial" pitchFamily="34" charset="0"/>
                <a:ea typeface="Cambria" pitchFamily="18" charset="0"/>
                <a:cs typeface="Arial" pitchFamily="34" charset="0"/>
              </a:rPr>
              <a:t>Computer Proficiency</a:t>
            </a:r>
            <a:endParaRPr lang="en-US" dirty="0"/>
          </a:p>
        </p:txBody>
      </p:sp>
      <p:sp>
        <p:nvSpPr>
          <p:cNvPr id="20481" name="Rectangle 1"/>
          <p:cNvSpPr>
            <a:spLocks noChangeArrowheads="1"/>
          </p:cNvSpPr>
          <p:nvPr/>
        </p:nvSpPr>
        <p:spPr bwMode="auto">
          <a:xfrm>
            <a:off x="228600" y="1422736"/>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Microsoft Office tools (Outlook, Word, Excel, and PowerPoint) required to perform job duties such as writing reports and letters, creating and updating logs, or producing presentations when necessary.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Performs basic computer operations (e.g., accessing drives).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knowledge of, accesses and uses relevant systems needed to perform job duties (e.g., PRISM, </a:t>
            </a:r>
            <a:r>
              <a:rPr lang="en-US" sz="1000" dirty="0" err="1" smtClean="0">
                <a:latin typeface="Arial" pitchFamily="34" charset="0"/>
                <a:cs typeface="Arial" pitchFamily="34" charset="0"/>
              </a:rPr>
              <a:t>Courtview</a:t>
            </a:r>
            <a:r>
              <a:rPr lang="en-US" sz="1000" dirty="0" smtClean="0">
                <a:latin typeface="Arial" pitchFamily="34" charset="0"/>
                <a:cs typeface="Arial" pitchFamily="34" charset="0"/>
              </a:rPr>
              <a:t>, JACCS, SMART, PACER, e-Agent, WALES, outside agency websites, NCIC, RMS, JUSTIS, G4S, </a:t>
            </a:r>
            <a:r>
              <a:rPr lang="en-US" sz="1000" dirty="0" err="1" smtClean="0">
                <a:latin typeface="Arial" pitchFamily="34" charset="0"/>
                <a:cs typeface="Arial" pitchFamily="34" charset="0"/>
              </a:rPr>
              <a:t>OMNIlink</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Accucare</a:t>
            </a:r>
            <a:r>
              <a:rPr lang="en-US" sz="1000" dirty="0" smtClean="0">
                <a:latin typeface="Arial" pitchFamily="34" charset="0"/>
                <a:cs typeface="Arial" pitchFamily="34" charset="0"/>
              </a:rPr>
              <a:t>; DTMS, Track-it).   </a:t>
            </a:r>
          </a:p>
        </p:txBody>
      </p:sp>
      <p:graphicFrame>
        <p:nvGraphicFramePr>
          <p:cNvPr id="20483" name="Object 3"/>
          <p:cNvGraphicFramePr>
            <a:graphicFrameLocks noChangeAspect="1"/>
          </p:cNvGraphicFramePr>
          <p:nvPr/>
        </p:nvGraphicFramePr>
        <p:xfrm>
          <a:off x="304800" y="3114675"/>
          <a:ext cx="6321425" cy="2173288"/>
        </p:xfrm>
        <a:graphic>
          <a:graphicData uri="http://schemas.openxmlformats.org/presentationml/2006/ole">
            <p:oleObj spid="_x0000_s31746" name="Document" r:id="rId3" imgW="9287874" imgH="3195625"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Interpersonal Skills</a:t>
            </a:r>
            <a:endParaRPr lang="en-US" dirty="0">
              <a:latin typeface="Arial" pitchFamily="34" charset="0"/>
              <a:cs typeface="Arial" pitchFamily="34" charset="0"/>
            </a:endParaRPr>
          </a:p>
        </p:txBody>
      </p:sp>
      <p:sp>
        <p:nvSpPr>
          <p:cNvPr id="20481" name="Rectangle 1"/>
          <p:cNvSpPr>
            <a:spLocks noChangeArrowheads="1"/>
          </p:cNvSpPr>
          <p:nvPr/>
        </p:nvSpPr>
        <p:spPr bwMode="auto">
          <a:xfrm>
            <a:off x="228600" y="1140765"/>
            <a:ext cx="63246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Fosters strong relationships; builds rapport well with people from many different demographic backgrounds (e.g., educational, socioeconomic, racial, etc.) and individuals who have varying personal histories and personalities.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sensitivity to others’ needs, opinions, background, circumstances, and concerns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appropriate objectivity in situations and remains neutral regardless of the circumstances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and acknowledges potential underlying causes of difficult/challenging behavior</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Resolves conflicts or disagreements in a constructive and positive way.</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appreciation for differences in perspectives and opinions.</a:t>
            </a:r>
          </a:p>
          <a:p>
            <a:pPr marL="114300" lvl="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p:txBody>
      </p:sp>
      <p:graphicFrame>
        <p:nvGraphicFramePr>
          <p:cNvPr id="21507" name="Object 3"/>
          <p:cNvGraphicFramePr>
            <a:graphicFrameLocks/>
          </p:cNvGraphicFramePr>
          <p:nvPr/>
        </p:nvGraphicFramePr>
        <p:xfrm>
          <a:off x="307975" y="3063875"/>
          <a:ext cx="6246813" cy="3575050"/>
        </p:xfrm>
        <a:graphic>
          <a:graphicData uri="http://schemas.openxmlformats.org/presentationml/2006/ole">
            <p:oleObj spid="_x0000_s32770" name="Document" r:id="rId3" imgW="9287874" imgH="5320276"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Teamwork</a:t>
            </a:r>
            <a:endParaRPr lang="en-US" dirty="0">
              <a:latin typeface="Arial" pitchFamily="34" charset="0"/>
              <a:cs typeface="Arial" pitchFamily="34" charset="0"/>
            </a:endParaRPr>
          </a:p>
        </p:txBody>
      </p:sp>
      <p:sp>
        <p:nvSpPr>
          <p:cNvPr id="22529" name="Rectangle 1"/>
          <p:cNvSpPr>
            <a:spLocks noChangeArrowheads="1"/>
          </p:cNvSpPr>
          <p:nvPr/>
        </p:nvSpPr>
        <p:spPr bwMode="auto">
          <a:xfrm>
            <a:off x="304800" y="1178003"/>
            <a:ext cx="64008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Develops and maintains positive and professional working relationships with coworkers.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Collaborates, supports, and cooperates with others to accomplish Unit and Agency goals.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Readily shares relevant information, knowledge, and ideas with team members when appropriate.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others are kept informed when necessary and involves the appropriate individuals in key decisions when needed.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through with commitments to the team and can be relied upon to complete own responsibilities</a:t>
            </a:r>
          </a:p>
        </p:txBody>
      </p:sp>
      <p:graphicFrame>
        <p:nvGraphicFramePr>
          <p:cNvPr id="22531" name="Object 3"/>
          <p:cNvGraphicFramePr>
            <a:graphicFrameLocks noChangeAspect="1"/>
          </p:cNvGraphicFramePr>
          <p:nvPr/>
        </p:nvGraphicFramePr>
        <p:xfrm>
          <a:off x="304800" y="2981325"/>
          <a:ext cx="6453188" cy="3565525"/>
        </p:xfrm>
        <a:graphic>
          <a:graphicData uri="http://schemas.openxmlformats.org/presentationml/2006/ole">
            <p:oleObj spid="_x0000_s33794" name="Document" r:id="rId3" imgW="9287874" imgH="5146946"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Customer Service Orientation</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Is helpful and responsive to relevant internal (e.g., individuals who call the office, other Agency staff) and/or external (e.g., outside agency personnel, defendants) customers or stakeholders.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Solicits and/or incorporates internal and external customer feedback if appropriate.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judgment within established guidelines to resolve customer-related problems.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Treats customers courteously and attempts to respond to their needs in a timely manner.  </a:t>
            </a:r>
          </a:p>
          <a:p>
            <a:pPr marL="114300" lvl="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6628" name="Object 4"/>
          <p:cNvGraphicFramePr>
            <a:graphicFrameLocks/>
          </p:cNvGraphicFramePr>
          <p:nvPr/>
        </p:nvGraphicFramePr>
        <p:xfrm>
          <a:off x="304800" y="3124200"/>
          <a:ext cx="6315075" cy="3857625"/>
        </p:xfrm>
        <a:graphic>
          <a:graphicData uri="http://schemas.openxmlformats.org/presentationml/2006/ole">
            <p:oleObj spid="_x0000_s37890" name="Document" r:id="rId3" imgW="9287874" imgH="5684235"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Initiative</a:t>
            </a:r>
            <a:endParaRPr lang="en-US" dirty="0">
              <a:latin typeface="Arial" pitchFamily="34" charset="0"/>
              <a:cs typeface="Arial" pitchFamily="34" charset="0"/>
            </a:endParaRPr>
          </a:p>
        </p:txBody>
      </p:sp>
      <p:sp>
        <p:nvSpPr>
          <p:cNvPr id="3" name="TextBox 2"/>
          <p:cNvSpPr txBox="1"/>
          <p:nvPr/>
        </p:nvSpPr>
        <p:spPr>
          <a:xfrm>
            <a:off x="304800" y="1371600"/>
            <a:ext cx="6172200" cy="1323439"/>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Takes appropriate levels of independent action to identify opportunities, solve problems, and/or complete work.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feedback on procedures and offers suggestions and ideas for change.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assistance when encountering difficult situations and asks for help at appropriate times.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perseverance in achieving objectives; stays focused and persistent and remains committed to objectives despite obstacles.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positive outlook and stays motivated when dealing with difficult individuals/situations or when things do not go as planned or recommended.</a:t>
            </a:r>
            <a:endParaRPr lang="en-US" dirty="0"/>
          </a:p>
        </p:txBody>
      </p:sp>
      <p:graphicFrame>
        <p:nvGraphicFramePr>
          <p:cNvPr id="23555" name="Object 3"/>
          <p:cNvGraphicFramePr>
            <a:graphicFrameLocks noChangeAspect="1"/>
          </p:cNvGraphicFramePr>
          <p:nvPr/>
        </p:nvGraphicFramePr>
        <p:xfrm>
          <a:off x="304800" y="3127375"/>
          <a:ext cx="6321425" cy="4333875"/>
        </p:xfrm>
        <a:graphic>
          <a:graphicData uri="http://schemas.openxmlformats.org/presentationml/2006/ole">
            <p:oleObj spid="_x0000_s34818" name="Document" r:id="rId3" imgW="9287874" imgH="6375395"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Conscientiousness</a:t>
            </a:r>
            <a:endParaRPr lang="en-US" dirty="0">
              <a:latin typeface="Arial" pitchFamily="34" charset="0"/>
              <a:cs typeface="Arial" pitchFamily="34" charset="0"/>
            </a:endParaRPr>
          </a:p>
        </p:txBody>
      </p:sp>
      <p:sp>
        <p:nvSpPr>
          <p:cNvPr id="3" name="TextBox 2"/>
          <p:cNvSpPr txBox="1"/>
          <p:nvPr/>
        </p:nvSpPr>
        <p:spPr>
          <a:xfrm>
            <a:off x="304800" y="1293674"/>
            <a:ext cx="6172200" cy="1754326"/>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Makes and honors commitments; follows through consistently.</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Attends to important details.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Stays on top of activities to ensure appropriate and timely follow through.</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Produces work that meets Unit objectives, Agency standards, and/or customer expectations.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policies, procedures, guidelines, rules and regulations, including Management Instructions or directives and safety procedures and protocols.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situations that may require flexibility or a modification of an existing procedure, and seeks approval for changes at the appropriate times. </a:t>
            </a:r>
          </a:p>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graphicFrame>
        <p:nvGraphicFramePr>
          <p:cNvPr id="24580" name="Object 4"/>
          <p:cNvGraphicFramePr>
            <a:graphicFrameLocks/>
          </p:cNvGraphicFramePr>
          <p:nvPr/>
        </p:nvGraphicFramePr>
        <p:xfrm>
          <a:off x="265113" y="3127375"/>
          <a:ext cx="6321425" cy="3498850"/>
        </p:xfrm>
        <a:graphic>
          <a:graphicData uri="http://schemas.openxmlformats.org/presentationml/2006/ole">
            <p:oleObj spid="_x0000_s35842" name="Document" r:id="rId3" imgW="9287874" imgH="5140460" progId="Word.Document.12">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Planning and Organizing</a:t>
            </a:r>
            <a:endParaRPr lang="en-US" dirty="0">
              <a:latin typeface="Arial" pitchFamily="34" charset="0"/>
              <a:cs typeface="Arial" pitchFamily="34" charset="0"/>
            </a:endParaRPr>
          </a:p>
        </p:txBody>
      </p:sp>
      <p:sp>
        <p:nvSpPr>
          <p:cNvPr id="3" name="TextBox 2"/>
          <p:cNvSpPr txBox="1"/>
          <p:nvPr/>
        </p:nvSpPr>
        <p:spPr>
          <a:xfrm>
            <a:off x="304800" y="1371600"/>
            <a:ext cx="6172200" cy="1754326"/>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organizes, and manages records or files efficiently, completely, and promptly.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and efficiently utilizes the time available within the standard workday to organize, prioritize and accomplish day-to-day job duties.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Prioritizes work appropriately according to task urgency and importance and reprioritizes tasks as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Balances multiple priorities and assignments simultaneously.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individual activities receive appropriate attention to quality/timeliness when completing multiple tasks at the same time.</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7652" name="Object 4"/>
          <p:cNvGraphicFramePr>
            <a:graphicFrameLocks/>
          </p:cNvGraphicFramePr>
          <p:nvPr/>
        </p:nvGraphicFramePr>
        <p:xfrm>
          <a:off x="225425" y="3352800"/>
          <a:ext cx="6321425" cy="2570163"/>
        </p:xfrm>
        <a:graphic>
          <a:graphicData uri="http://schemas.openxmlformats.org/presentationml/2006/ole">
            <p:oleObj spid="_x0000_s38914" name="Document" r:id="rId3" imgW="9287874" imgH="3794535" progId="Word.Documen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Critical Thinking and Problem Solving</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Exercises sound judgment across situations, integrating information and assessing relevant input and data to respond to questions and make appropriate decisions based on available information.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potential consequences of a course of action prior to making a decision.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input or approval from others when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relevant data, asks probing questions, and secures additional information in order to understand a problem or situation.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Generates viable solutions to problems. </a:t>
            </a:r>
          </a:p>
          <a:p>
            <a:endParaRPr lang="en-US" dirty="0"/>
          </a:p>
        </p:txBody>
      </p:sp>
      <p:graphicFrame>
        <p:nvGraphicFramePr>
          <p:cNvPr id="28676" name="Object 4"/>
          <p:cNvGraphicFramePr>
            <a:graphicFrameLocks/>
          </p:cNvGraphicFramePr>
          <p:nvPr/>
        </p:nvGraphicFramePr>
        <p:xfrm>
          <a:off x="265113" y="3273425"/>
          <a:ext cx="6321425" cy="3008313"/>
        </p:xfrm>
        <a:graphic>
          <a:graphicData uri="http://schemas.openxmlformats.org/presentationml/2006/ole">
            <p:oleObj spid="_x0000_s39938" name="Document" r:id="rId3" imgW="9287874" imgH="4432002" progId="Word.Document.12">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Adaptability</a:t>
            </a:r>
            <a:endParaRPr lang="en-US" dirty="0">
              <a:latin typeface="Arial" pitchFamily="34" charset="0"/>
              <a:cs typeface="Arial" pitchFamily="34" charset="0"/>
            </a:endParaRPr>
          </a:p>
        </p:txBody>
      </p:sp>
      <p:sp>
        <p:nvSpPr>
          <p:cNvPr id="3" name="TextBox 2"/>
          <p:cNvSpPr txBox="1"/>
          <p:nvPr/>
        </p:nvSpPr>
        <p:spPr>
          <a:xfrm>
            <a:off x="304800" y="1371600"/>
            <a:ext cx="6172200" cy="1908215"/>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Continually develops relevant Agency and/or professional knowledge and skill.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to and learns from constructive feedback from others.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openness and willingness to applying new ways of doing things to enhance productivity.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Adapts approach and/or demeanor to varying work situations and individuals.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a calm and composed demeanor in stressful, challenging, threatening, or difficult situations.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Keeps situations and relationships professional and objective.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Separates self from the work and/or others’ challenging behavior (e.g., objections, defensiveness, arguments, insults) to help manage stress and pressure.</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Deals constructively with demanding schedules, workloads, and pressures.</a:t>
            </a:r>
          </a:p>
          <a:p>
            <a:pPr marL="114300" lvl="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5604" name="Object 4"/>
          <p:cNvGraphicFramePr>
            <a:graphicFrameLocks/>
          </p:cNvGraphicFramePr>
          <p:nvPr/>
        </p:nvGraphicFramePr>
        <p:xfrm>
          <a:off x="225425" y="3206750"/>
          <a:ext cx="6321425" cy="3895725"/>
        </p:xfrm>
        <a:graphic>
          <a:graphicData uri="http://schemas.openxmlformats.org/presentationml/2006/ole">
            <p:oleObj spid="_x0000_s36866" name="Document" r:id="rId3" imgW="9287874" imgH="5744414" progId="Word.Document.12">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Communication</a:t>
            </a:r>
            <a:endParaRPr lang="en-US" dirty="0">
              <a:latin typeface="Arial" pitchFamily="34" charset="0"/>
              <a:cs typeface="Arial" pitchFamily="34" charset="0"/>
            </a:endParaRPr>
          </a:p>
        </p:txBody>
      </p:sp>
      <p:sp>
        <p:nvSpPr>
          <p:cNvPr id="3" name="TextBox 2"/>
          <p:cNvSpPr txBox="1"/>
          <p:nvPr/>
        </p:nvSpPr>
        <p:spPr>
          <a:xfrm>
            <a:off x="304800" y="1104900"/>
            <a:ext cx="6172200" cy="2400657"/>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Speaks clearly and concisely conveying information effectively in both group and one-on-one situations.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communication style and approach as necessary based on the audience’s non-verbal cues, level of expertise, understanding, or perspective.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Simplifies complex information so that others clearly understand key messages.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openly, attentively, and patiently.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appropriate communication strategies with each individual and situation to motivate commitment or influence outcomes when needed.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Writes clearly and concisely.  Written communications utilize correct grammar, sentence structure and spelling, and are generally free of errors.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writing style based on the type of document being produced or the audience receiving information.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Accurately interprets written information and understands words, language, acronyms and/or terminology associated with internal and external Agencies with whom he/she interacts (e.g., mental health, substance abuse, criminal justice, court system, social services, presentence investigations, Parole and Probation, relevant community organizations). </a:t>
            </a:r>
            <a:endParaRPr lang="en-US" dirty="0"/>
          </a:p>
        </p:txBody>
      </p:sp>
      <p:graphicFrame>
        <p:nvGraphicFramePr>
          <p:cNvPr id="29702" name="Object 6"/>
          <p:cNvGraphicFramePr>
            <a:graphicFrameLocks noChangeAspect="1"/>
          </p:cNvGraphicFramePr>
          <p:nvPr/>
        </p:nvGraphicFramePr>
        <p:xfrm>
          <a:off x="463550" y="3578225"/>
          <a:ext cx="6454775" cy="4730750"/>
        </p:xfrm>
        <a:graphic>
          <a:graphicData uri="http://schemas.openxmlformats.org/presentationml/2006/ole">
            <p:oleObj spid="_x0000_s40962" name="Document" r:id="rId3" imgW="9287874" imgH="6817190"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Chemist-Toxicologist</a:t>
            </a:r>
            <a:endParaRPr lang="en-US" dirty="0"/>
          </a:p>
        </p:txBody>
      </p:sp>
      <p:sp>
        <p:nvSpPr>
          <p:cNvPr id="10" name="Slide Number Placeholder 9"/>
          <p:cNvSpPr>
            <a:spLocks noGrp="1"/>
          </p:cNvSpPr>
          <p:nvPr>
            <p:ph type="sldNum" sz="quarter" idx="12"/>
          </p:nvPr>
        </p:nvSpPr>
        <p:spPr/>
        <p:txBody>
          <a:bodyPr/>
          <a:lstStyle/>
          <a:p>
            <a:fld id="{0672043B-6774-439B-B77B-9A13C4D9CACB}" type="slidenum">
              <a:rPr lang="en-US" smtClean="0"/>
              <a:pPr/>
              <a:t>2</a:t>
            </a:fld>
            <a:endParaRPr lang="en-US"/>
          </a:p>
        </p:txBody>
      </p:sp>
      <p:graphicFrame>
        <p:nvGraphicFramePr>
          <p:cNvPr id="3" name="Diagram 2"/>
          <p:cNvGraphicFramePr/>
          <p:nvPr/>
        </p:nvGraphicFramePr>
        <p:xfrm>
          <a:off x="457200" y="2209800"/>
          <a:ext cx="6172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4724400" cy="457200"/>
          </a:xfrm>
        </p:spPr>
        <p:txBody>
          <a:bodyPr/>
          <a:lstStyle/>
          <a:p>
            <a:r>
              <a:rPr lang="en-US" dirty="0" smtClean="0">
                <a:latin typeface="Arial" pitchFamily="34" charset="0"/>
                <a:cs typeface="Arial" pitchFamily="34" charset="0"/>
              </a:rPr>
              <a:t>Knowledge of Lab Safety Procedures</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1295400"/>
          </a:xfrm>
          <a:prstGeom prst="rect">
            <a:avLst/>
          </a:prstGeom>
        </p:spPr>
        <p:txBody>
          <a:bodyPr vert="horz" anchor="t">
            <a:no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understanding of safety procedures for use of lab testing equipment (e.g. fume hood use, safety glasses, hygiene, etc.).</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properties, proper applications, safety protocols, and Universal Safety Precautions (e.g., HAZMAT procedures) for use and disposal of reagents and chemicals used in sample testing procedures.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follows guidelines for reporting safety incidents and deficiencies.</a:t>
            </a:r>
          </a:p>
        </p:txBody>
      </p:sp>
      <p:graphicFrame>
        <p:nvGraphicFramePr>
          <p:cNvPr id="1028" name="Object 4"/>
          <p:cNvGraphicFramePr>
            <a:graphicFrameLocks/>
          </p:cNvGraphicFramePr>
          <p:nvPr/>
        </p:nvGraphicFramePr>
        <p:xfrm>
          <a:off x="228600" y="2819400"/>
          <a:ext cx="6438900" cy="4572000"/>
        </p:xfrm>
        <a:graphic>
          <a:graphicData uri="http://schemas.openxmlformats.org/presentationml/2006/ole">
            <p:oleObj spid="_x0000_s1028" name="Document" r:id="rId3" imgW="9517054" imgH="6729984"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172200" cy="457200"/>
          </a:xfrm>
        </p:spPr>
        <p:txBody>
          <a:bodyPr/>
          <a:lstStyle/>
          <a:p>
            <a:r>
              <a:rPr lang="en-US" dirty="0" smtClean="0">
                <a:latin typeface="Arial" pitchFamily="34" charset="0"/>
                <a:cs typeface="Arial" pitchFamily="34" charset="0"/>
              </a:rPr>
              <a:t>Use and Maintenance of Lab Equipment</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12954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first level support in monitoring, error diagnosis, calibration, and management of laboratory equipment.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and applies quality assurance, maintenance, and record keeping standards for lab testing and equipment.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Troubleshoots equipment problems, calling in service personnel when required, to improve performance.</a:t>
            </a:r>
          </a:p>
          <a:p>
            <a:pPr marL="114300" indent="-114300" fontAlgn="base">
              <a:spcBef>
                <a:spcPct val="0"/>
              </a:spcBef>
              <a:spcAft>
                <a:spcPct val="0"/>
              </a:spcAft>
              <a:buSzPct val="120000"/>
            </a:pPr>
            <a:endParaRPr lang="en-US" sz="1000" dirty="0" smtClean="0">
              <a:latin typeface="Arial" pitchFamily="34" charset="0"/>
              <a:cs typeface="Arial" pitchFamily="34" charset="0"/>
            </a:endParaRPr>
          </a:p>
        </p:txBody>
      </p:sp>
      <p:graphicFrame>
        <p:nvGraphicFramePr>
          <p:cNvPr id="1028" name="Object 4"/>
          <p:cNvGraphicFramePr>
            <a:graphicFrameLocks/>
          </p:cNvGraphicFramePr>
          <p:nvPr/>
        </p:nvGraphicFramePr>
        <p:xfrm>
          <a:off x="228600" y="2819400"/>
          <a:ext cx="6362700" cy="4505325"/>
        </p:xfrm>
        <a:graphic>
          <a:graphicData uri="http://schemas.openxmlformats.org/presentationml/2006/ole">
            <p:oleObj spid="_x0000_s45058" name="Document" r:id="rId3" imgW="9517054" imgH="6736110"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172200" cy="457200"/>
          </a:xfrm>
        </p:spPr>
        <p:txBody>
          <a:bodyPr/>
          <a:lstStyle/>
          <a:p>
            <a:r>
              <a:rPr lang="en-US" dirty="0" smtClean="0">
                <a:latin typeface="Arial" pitchFamily="34" charset="0"/>
                <a:cs typeface="Arial" pitchFamily="34" charset="0"/>
              </a:rPr>
              <a:t>Knowledge of Screening and Confirmation Analysis Procedures</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1295400"/>
          </a:xfrm>
          <a:prstGeom prst="rect">
            <a:avLst/>
          </a:prstGeom>
        </p:spPr>
        <p:txBody>
          <a:bodyPr vert="horz" anchor="t">
            <a:no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properly applies Laboratory Standard Operating Procedures (SOPs) and Agency and Federal policies for conducting extractions and sample preparation of urine aliquots for screening and forensic analysis.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Identifies appropriate alternate strategies for sample extraction or screening when necessary.</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applies professional and Agency procedures and Laboratory SOPs as well as other regulations for conducting forensic tests of samples, interpreting test results, and documenting chain of custody.</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up-to-date technical knowledge of instrumental procedures.</a:t>
            </a:r>
          </a:p>
          <a:p>
            <a:pPr marL="114300" indent="-114300" fontAlgn="base">
              <a:spcBef>
                <a:spcPct val="0"/>
              </a:spcBef>
              <a:spcAft>
                <a:spcPct val="0"/>
              </a:spcAft>
              <a:buSzPct val="120000"/>
            </a:pPr>
            <a:endParaRPr lang="en-US" sz="1000" dirty="0" smtClean="0">
              <a:latin typeface="Arial" pitchFamily="34" charset="0"/>
              <a:cs typeface="Arial" pitchFamily="34" charset="0"/>
            </a:endParaRPr>
          </a:p>
          <a:p>
            <a:pPr marL="114300" indent="-114300" fontAlgn="base">
              <a:spcBef>
                <a:spcPct val="0"/>
              </a:spcBef>
              <a:spcAft>
                <a:spcPct val="0"/>
              </a:spcAft>
              <a:buSzPct val="120000"/>
            </a:pPr>
            <a:endParaRPr lang="en-US" sz="1000" dirty="0" smtClean="0">
              <a:latin typeface="Arial" pitchFamily="34" charset="0"/>
              <a:cs typeface="Arial" pitchFamily="34" charset="0"/>
            </a:endParaRPr>
          </a:p>
        </p:txBody>
      </p:sp>
      <p:graphicFrame>
        <p:nvGraphicFramePr>
          <p:cNvPr id="1028" name="Object 4"/>
          <p:cNvGraphicFramePr>
            <a:graphicFrameLocks/>
          </p:cNvGraphicFramePr>
          <p:nvPr/>
        </p:nvGraphicFramePr>
        <p:xfrm>
          <a:off x="228600" y="2819400"/>
          <a:ext cx="6362700" cy="4505325"/>
        </p:xfrm>
        <a:graphic>
          <a:graphicData uri="http://schemas.openxmlformats.org/presentationml/2006/ole">
            <p:oleObj spid="_x0000_s46082" name="Document" r:id="rId3" imgW="9517054" imgH="6742236"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172200" cy="457200"/>
          </a:xfrm>
        </p:spPr>
        <p:txBody>
          <a:bodyPr/>
          <a:lstStyle/>
          <a:p>
            <a:r>
              <a:rPr lang="en-US" dirty="0" smtClean="0">
                <a:latin typeface="Arial" pitchFamily="34" charset="0"/>
                <a:cs typeface="Arial" pitchFamily="34" charset="0"/>
              </a:rPr>
              <a:t>Technical Knowledge of Principles of Chemistry, Toxicology, Forensic Science, Pharmacology, and Laboratory Science and Instrumentation</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12954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understanding of principles of Chemistry, Toxicology, and Forensic Science required to properly conduct and interpret test results.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differences in forensic and clinical chemistry testing approaches and can apply appropriate standards to a given situation.</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understanding of principles of Laboratory Science/Instrumentation associated with laboratory testing procedures.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up-to-date technical knowledge of instrumental procedures.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 thorough understanding of pharmacokinetics and </a:t>
            </a:r>
            <a:r>
              <a:rPr lang="en-US" sz="1000" dirty="0" err="1" smtClean="0">
                <a:latin typeface="Arial" pitchFamily="34" charset="0"/>
                <a:cs typeface="Arial" pitchFamily="34" charset="0"/>
              </a:rPr>
              <a:t>pharmacodynamics</a:t>
            </a:r>
            <a:r>
              <a:rPr lang="en-US" sz="1000" dirty="0" smtClean="0">
                <a:latin typeface="Arial" pitchFamily="34" charset="0"/>
                <a:cs typeface="Arial" pitchFamily="34" charset="0"/>
              </a:rPr>
              <a:t> in order to make professional judgments regarding test results and determine the likelihood of false positive or inconsistent results.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an up-to-date knowledge of the prevalence of specific illegal drug use including new synthetic drugs that may be found during testing procedures.</a:t>
            </a:r>
          </a:p>
          <a:p>
            <a:pPr marL="114300" indent="-114300" fontAlgn="base">
              <a:spcBef>
                <a:spcPct val="0"/>
              </a:spcBef>
              <a:spcAft>
                <a:spcPct val="0"/>
              </a:spcAft>
              <a:buSzPct val="120000"/>
            </a:pPr>
            <a:endParaRPr lang="en-US" sz="1000" dirty="0" smtClean="0">
              <a:latin typeface="Arial" pitchFamily="34" charset="0"/>
              <a:cs typeface="Arial" pitchFamily="34" charset="0"/>
            </a:endParaRPr>
          </a:p>
          <a:p>
            <a:pPr marL="114300" indent="-114300" fontAlgn="base">
              <a:spcBef>
                <a:spcPct val="0"/>
              </a:spcBef>
              <a:spcAft>
                <a:spcPct val="0"/>
              </a:spcAft>
              <a:buSzPct val="120000"/>
            </a:pPr>
            <a:endParaRPr lang="en-US" sz="1000" dirty="0" smtClean="0">
              <a:latin typeface="Arial" pitchFamily="34" charset="0"/>
              <a:cs typeface="Arial" pitchFamily="34" charset="0"/>
            </a:endParaRPr>
          </a:p>
        </p:txBody>
      </p:sp>
      <p:graphicFrame>
        <p:nvGraphicFramePr>
          <p:cNvPr id="1028" name="Object 4"/>
          <p:cNvGraphicFramePr>
            <a:graphicFrameLocks/>
          </p:cNvGraphicFramePr>
          <p:nvPr/>
        </p:nvGraphicFramePr>
        <p:xfrm>
          <a:off x="228600" y="3343275"/>
          <a:ext cx="6362700" cy="4505325"/>
        </p:xfrm>
        <a:graphic>
          <a:graphicData uri="http://schemas.openxmlformats.org/presentationml/2006/ole">
            <p:oleObj spid="_x0000_s47106" name="Document" r:id="rId3" imgW="9517054" imgH="6748722"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172200" cy="457200"/>
          </a:xfrm>
        </p:spPr>
        <p:txBody>
          <a:bodyPr/>
          <a:lstStyle/>
          <a:p>
            <a:r>
              <a:rPr lang="en-US" dirty="0" smtClean="0">
                <a:latin typeface="Arial" pitchFamily="34" charset="0"/>
                <a:cs typeface="Arial" pitchFamily="34" charset="0"/>
              </a:rPr>
              <a:t>Expert Witness Testimony</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1295400"/>
          </a:xfrm>
          <a:prstGeom prst="rect">
            <a:avLst/>
          </a:prstGeom>
        </p:spPr>
        <p:txBody>
          <a:bodyPr vert="horz" anchor="t">
            <a:no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Has knowledge of current practices and outcomes from expert witness testimony in forensic cases.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understanding of the standards for presenting scientific evidence.</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detailed knowledge of judicial standards and requirements to provide expert witness testimony for PSA and CSOSA.</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Simplifies explanations of complex testing and interpretative analyses into clear, understandable, and objective testimony based on scientific knowledge.</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Presents technical information and results using a confident tone and demeanor and responds decisively when appropriate to questions regarding technical decisions and analyses.</a:t>
            </a:r>
          </a:p>
          <a:p>
            <a:pPr marL="114300" indent="-114300" fontAlgn="base">
              <a:spcBef>
                <a:spcPct val="0"/>
              </a:spcBef>
              <a:spcAft>
                <a:spcPct val="0"/>
              </a:spcAft>
              <a:buSzPct val="120000"/>
            </a:pPr>
            <a:endParaRPr lang="en-US" sz="1000" dirty="0" smtClean="0">
              <a:latin typeface="Arial" pitchFamily="34" charset="0"/>
              <a:cs typeface="Arial" pitchFamily="34" charset="0"/>
            </a:endParaRPr>
          </a:p>
          <a:p>
            <a:pPr marL="114300" indent="-114300" fontAlgn="base">
              <a:spcBef>
                <a:spcPct val="0"/>
              </a:spcBef>
              <a:spcAft>
                <a:spcPct val="0"/>
              </a:spcAft>
              <a:buSzPct val="120000"/>
            </a:pPr>
            <a:endParaRPr lang="en-US" sz="1000" dirty="0" smtClean="0">
              <a:latin typeface="Arial" pitchFamily="34" charset="0"/>
              <a:cs typeface="Arial" pitchFamily="34" charset="0"/>
            </a:endParaRPr>
          </a:p>
        </p:txBody>
      </p:sp>
      <p:graphicFrame>
        <p:nvGraphicFramePr>
          <p:cNvPr id="1028" name="Object 4"/>
          <p:cNvGraphicFramePr>
            <a:graphicFrameLocks/>
          </p:cNvGraphicFramePr>
          <p:nvPr/>
        </p:nvGraphicFramePr>
        <p:xfrm>
          <a:off x="228600" y="3343275"/>
          <a:ext cx="6362700" cy="4505325"/>
        </p:xfrm>
        <a:graphic>
          <a:graphicData uri="http://schemas.openxmlformats.org/presentationml/2006/ole">
            <p:oleObj spid="_x0000_s48130" name="Document" r:id="rId3" imgW="9517054" imgH="6755209"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172200" cy="457200"/>
          </a:xfrm>
        </p:spPr>
        <p:txBody>
          <a:bodyPr/>
          <a:lstStyle/>
          <a:p>
            <a:r>
              <a:rPr lang="en-US" dirty="0" smtClean="0">
                <a:latin typeface="Arial" pitchFamily="34" charset="0"/>
                <a:cs typeface="Arial" pitchFamily="34" charset="0"/>
              </a:rPr>
              <a:t>Knowledge of Confidentiality Rules and Regulations</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12954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an understanding of federal, state, district, and agency policies, regulations, and laws regarding the safekeeping and release of personally identifiable defendant information (PII).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follows regulations regarding the types of PII that can be released, and to whom such information can and cannot be released.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follows federal records management laws.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knowledge of which release of information (ROI) forms need to be completed, how those forms are to be completed, and what information needs to be documented when releasing PII information to the public.</a:t>
            </a:r>
          </a:p>
          <a:p>
            <a:pPr marL="114300" indent="-114300" fontAlgn="base">
              <a:spcBef>
                <a:spcPct val="0"/>
              </a:spcBef>
              <a:spcAft>
                <a:spcPct val="0"/>
              </a:spcAft>
              <a:buSzPct val="120000"/>
            </a:pPr>
            <a:endParaRPr lang="en-US" sz="1000" dirty="0" smtClean="0">
              <a:latin typeface="Arial" pitchFamily="34" charset="0"/>
              <a:cs typeface="Arial" pitchFamily="34" charset="0"/>
            </a:endParaRPr>
          </a:p>
          <a:p>
            <a:pPr marL="114300" indent="-114300" fontAlgn="base">
              <a:spcBef>
                <a:spcPct val="0"/>
              </a:spcBef>
              <a:spcAft>
                <a:spcPct val="0"/>
              </a:spcAft>
              <a:buSzPct val="120000"/>
            </a:pPr>
            <a:endParaRPr lang="en-US" sz="1000" dirty="0" smtClean="0">
              <a:latin typeface="Arial" pitchFamily="34" charset="0"/>
              <a:cs typeface="Arial" pitchFamily="34" charset="0"/>
            </a:endParaRPr>
          </a:p>
        </p:txBody>
      </p:sp>
      <p:graphicFrame>
        <p:nvGraphicFramePr>
          <p:cNvPr id="1028" name="Object 4"/>
          <p:cNvGraphicFramePr>
            <a:graphicFrameLocks/>
          </p:cNvGraphicFramePr>
          <p:nvPr/>
        </p:nvGraphicFramePr>
        <p:xfrm>
          <a:off x="228600" y="3343275"/>
          <a:ext cx="6362700" cy="4524375"/>
        </p:xfrm>
        <a:graphic>
          <a:graphicData uri="http://schemas.openxmlformats.org/presentationml/2006/ole">
            <p:oleObj spid="_x0000_s49154" name="Document" r:id="rId3" imgW="9517054" imgH="6761335"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629400" cy="457200"/>
          </a:xfrm>
        </p:spPr>
        <p:txBody>
          <a:bodyPr/>
          <a:lstStyle/>
          <a:p>
            <a:pPr lvl="0"/>
            <a:r>
              <a:rPr lang="en-US" dirty="0" smtClean="0">
                <a:latin typeface="Arial" pitchFamily="34" charset="0"/>
                <a:ea typeface="Calibri" pitchFamily="34" charset="0"/>
                <a:cs typeface="Arial" pitchFamily="34" charset="0"/>
              </a:rPr>
              <a:t>District of Columbia Pretrial Services Agency (PSA) </a:t>
            </a:r>
            <a:br>
              <a:rPr lang="en-US" dirty="0" smtClean="0">
                <a:latin typeface="Arial" pitchFamily="34" charset="0"/>
                <a:ea typeface="Calibri" pitchFamily="34" charset="0"/>
                <a:cs typeface="Arial" pitchFamily="34" charset="0"/>
              </a:rPr>
            </a:br>
            <a:r>
              <a:rPr lang="en-US" dirty="0" smtClean="0">
                <a:latin typeface="Arial" pitchFamily="34" charset="0"/>
                <a:ea typeface="Calibri" pitchFamily="34" charset="0"/>
                <a:cs typeface="Arial" pitchFamily="34" charset="0"/>
              </a:rPr>
              <a:t>Organizational Knowledge</a:t>
            </a:r>
            <a:endParaRPr lang="en-US" dirty="0">
              <a:latin typeface="Arial" pitchFamily="34" charset="0"/>
              <a:cs typeface="Arial" pitchFamily="34" charset="0"/>
            </a:endParaRPr>
          </a:p>
        </p:txBody>
      </p:sp>
      <p:sp>
        <p:nvSpPr>
          <p:cNvPr id="18433" name="Rectangle 1"/>
          <p:cNvSpPr>
            <a:spLocks noChangeArrowheads="1"/>
          </p:cNvSpPr>
          <p:nvPr/>
        </p:nvSpPr>
        <p:spPr bwMode="auto">
          <a:xfrm>
            <a:off x="152400" y="1270337"/>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is able to communicate the vision, mission, and strategy of the PSA and how one’s work aligns with and integrates with other PSA programs and services.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Has an understanding of how and why the PSA was established, including District of Columbia Superior Court and US District Court bail laws (e.g., The Bail Reform Act).</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PSA’s various offices, programs, structure, and functions, and utilizes this knowledge to obtain information, or make suggestions, recommendations, or decisions. </a:t>
            </a:r>
          </a:p>
        </p:txBody>
      </p:sp>
      <p:graphicFrame>
        <p:nvGraphicFramePr>
          <p:cNvPr id="18434" name="Object 2"/>
          <p:cNvGraphicFramePr>
            <a:graphicFrameLocks noChangeAspect="1"/>
          </p:cNvGraphicFramePr>
          <p:nvPr/>
        </p:nvGraphicFramePr>
        <p:xfrm>
          <a:off x="228600" y="2514600"/>
          <a:ext cx="6400800" cy="2352675"/>
        </p:xfrm>
        <a:graphic>
          <a:graphicData uri="http://schemas.openxmlformats.org/presentationml/2006/ole">
            <p:oleObj spid="_x0000_s43010" name="Document" r:id="rId3" imgW="9422877" imgH="3465891" progId="Word.Documen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10520</TotalTime>
  <Words>1652</Words>
  <Application>Microsoft Office PowerPoint</Application>
  <PresentationFormat>On-screen Show (4:3)</PresentationFormat>
  <Paragraphs>128</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Median</vt:lpstr>
      <vt:lpstr>Document</vt:lpstr>
      <vt:lpstr>PreTrial Services Agency Competencies</vt:lpstr>
      <vt:lpstr>Chemist-Toxicologist</vt:lpstr>
      <vt:lpstr>Knowledge of Lab Safety Procedures</vt:lpstr>
      <vt:lpstr>Use and Maintenance of Lab Equipment</vt:lpstr>
      <vt:lpstr>Knowledge of Screening and Confirmation Analysis Procedures</vt:lpstr>
      <vt:lpstr>Technical Knowledge of Principles of Chemistry, Toxicology, Forensic Science, Pharmacology, and Laboratory Science and Instrumentation</vt:lpstr>
      <vt:lpstr>Expert Witness Testimony</vt:lpstr>
      <vt:lpstr>Knowledge of Confidentiality Rules and Regulations</vt:lpstr>
      <vt:lpstr>District of Columbia Pretrial Services Agency (PSA)  Organizational Knowledge</vt:lpstr>
      <vt:lpstr> Computer Proficiency</vt:lpstr>
      <vt:lpstr>Interpersonal Skills</vt:lpstr>
      <vt:lpstr>Teamwork</vt:lpstr>
      <vt:lpstr>Customer Service Orientation</vt:lpstr>
      <vt:lpstr>Initiative</vt:lpstr>
      <vt:lpstr>Conscientiousness</vt:lpstr>
      <vt:lpstr>Planning and Organizing</vt:lpstr>
      <vt:lpstr>Critical Thinking and Problem Solving</vt:lpstr>
      <vt:lpstr>Adaptability</vt:lpstr>
      <vt:lpstr>Communication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Laura</dc:creator>
  <cp:lastModifiedBy>childressr</cp:lastModifiedBy>
  <cp:revision>18</cp:revision>
  <dcterms:created xsi:type="dcterms:W3CDTF">2011-04-19T14:35:25Z</dcterms:created>
  <dcterms:modified xsi:type="dcterms:W3CDTF">2011-07-01T18:15:28Z</dcterms:modified>
</cp:coreProperties>
</file>