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9"/>
  </p:notesMasterIdLst>
  <p:sldIdLst>
    <p:sldId id="256" r:id="rId2"/>
    <p:sldId id="260" r:id="rId3"/>
    <p:sldId id="290" r:id="rId4"/>
    <p:sldId id="275" r:id="rId5"/>
    <p:sldId id="287" r:id="rId6"/>
    <p:sldId id="288" r:id="rId7"/>
    <p:sldId id="291" r:id="rId8"/>
    <p:sldId id="276" r:id="rId9"/>
    <p:sldId id="277" r:id="rId10"/>
    <p:sldId id="278" r:id="rId11"/>
    <p:sldId id="282" r:id="rId12"/>
    <p:sldId id="279" r:id="rId13"/>
    <p:sldId id="280" r:id="rId14"/>
    <p:sldId id="283" r:id="rId15"/>
    <p:sldId id="284" r:id="rId16"/>
    <p:sldId id="281" r:id="rId17"/>
    <p:sldId id="285" r:id="rId18"/>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100" d="100"/>
          <a:sy n="100" d="100"/>
        </p:scale>
        <p:origin x="-372" y="-78"/>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D89B30-D5F0-4AE1-85DC-06605178CFC2}" type="doc">
      <dgm:prSet loTypeId="urn:microsoft.com/office/officeart/2005/8/layout/vList5" loCatId="list" qsTypeId="urn:microsoft.com/office/officeart/2005/8/quickstyle/simple5" qsCatId="simple" csTypeId="urn:microsoft.com/office/officeart/2005/8/colors/accent1_2" csCatId="accent1" phldr="1"/>
      <dgm:spPr/>
      <dgm:t>
        <a:bodyPr/>
        <a:lstStyle/>
        <a:p>
          <a:endParaRPr lang="en-US"/>
        </a:p>
      </dgm:t>
    </dgm:pt>
    <dgm:pt modelId="{68037241-0DB4-4813-9143-F0E9266B40FD}">
      <dgm:prSet phldrT="[Text]" custT="1"/>
      <dgm:spPr>
        <a:solidFill>
          <a:schemeClr val="accent4">
            <a:lumMod val="50000"/>
          </a:schemeClr>
        </a:solidFill>
      </dgm:spPr>
      <dgm:t>
        <a:bodyPr/>
        <a:lstStyle/>
        <a:p>
          <a:r>
            <a:rPr lang="en-US" sz="1400" dirty="0" smtClean="0"/>
            <a:t>Technical </a:t>
          </a:r>
          <a:br>
            <a:rPr lang="en-US" sz="1400" dirty="0" smtClean="0"/>
          </a:br>
          <a:r>
            <a:rPr lang="en-US" sz="1400" dirty="0" smtClean="0"/>
            <a:t>Competencies</a:t>
          </a:r>
          <a:endParaRPr lang="en-US" sz="1400" dirty="0"/>
        </a:p>
      </dgm:t>
    </dgm:pt>
    <dgm:pt modelId="{F723D4A1-E8DC-43A8-909E-70AF67A3C47A}" type="parTrans" cxnId="{3C2900C2-0E68-4958-B69C-EBAD72D70446}">
      <dgm:prSet/>
      <dgm:spPr/>
      <dgm:t>
        <a:bodyPr/>
        <a:lstStyle/>
        <a:p>
          <a:endParaRPr lang="en-US"/>
        </a:p>
      </dgm:t>
    </dgm:pt>
    <dgm:pt modelId="{CE79727E-09D5-4114-AABA-A06579398740}" type="sibTrans" cxnId="{3C2900C2-0E68-4958-B69C-EBAD72D70446}">
      <dgm:prSet/>
      <dgm:spPr/>
      <dgm:t>
        <a:bodyPr/>
        <a:lstStyle/>
        <a:p>
          <a:endParaRPr lang="en-US"/>
        </a:p>
      </dgm:t>
    </dgm:pt>
    <dgm:pt modelId="{29EA8F2E-7FEF-444E-8DE6-AB258D823770}">
      <dgm:prSet phldrT="[Text]" custT="1"/>
      <dgm:spPr>
        <a:solidFill>
          <a:schemeClr val="accent4">
            <a:lumMod val="20000"/>
            <a:lumOff val="80000"/>
            <a:alpha val="90000"/>
          </a:schemeClr>
        </a:solidFill>
      </dgm:spPr>
      <dgm:t>
        <a:bodyPr/>
        <a:lstStyle/>
        <a:p>
          <a:pPr marL="0" indent="0" defTabSz="444500">
            <a:lnSpc>
              <a:spcPct val="100000"/>
            </a:lnSpc>
            <a:spcBef>
              <a:spcPct val="0"/>
            </a:spcBef>
            <a:spcAft>
              <a:spcPts val="0"/>
            </a:spcAft>
            <a:buNone/>
          </a:pPr>
          <a:r>
            <a:rPr lang="en-US" sz="1000" dirty="0" smtClean="0"/>
            <a:t>Knowledge of Supervision Procedures and Protocol</a:t>
          </a:r>
          <a:endParaRPr lang="en-US" sz="1000" dirty="0"/>
        </a:p>
      </dgm:t>
    </dgm:pt>
    <dgm:pt modelId="{071F8852-5903-456B-897B-CD4F64723240}" type="parTrans" cxnId="{874D5425-7CCE-48D0-AF5A-117B021CF333}">
      <dgm:prSet/>
      <dgm:spPr/>
      <dgm:t>
        <a:bodyPr/>
        <a:lstStyle/>
        <a:p>
          <a:endParaRPr lang="en-US"/>
        </a:p>
      </dgm:t>
    </dgm:pt>
    <dgm:pt modelId="{8495ECD0-9B23-4B20-A7E6-8119C8AA7B46}" type="sibTrans" cxnId="{874D5425-7CCE-48D0-AF5A-117B021CF333}">
      <dgm:prSet/>
      <dgm:spPr/>
      <dgm:t>
        <a:bodyPr/>
        <a:lstStyle/>
        <a:p>
          <a:endParaRPr lang="en-US"/>
        </a:p>
      </dgm:t>
    </dgm:pt>
    <dgm:pt modelId="{43AE83C2-AC13-4342-A0F1-4DE148D7D4F6}">
      <dgm:prSet phldrT="[Text]" custT="1"/>
      <dgm:spPr>
        <a:solidFill>
          <a:schemeClr val="accent4">
            <a:lumMod val="50000"/>
          </a:schemeClr>
        </a:solidFill>
      </dgm:spPr>
      <dgm:t>
        <a:bodyPr/>
        <a:lstStyle/>
        <a:p>
          <a:r>
            <a:rPr lang="en-US" sz="1400" dirty="0" smtClean="0"/>
            <a:t>Results Oriented Competencies</a:t>
          </a:r>
          <a:endParaRPr lang="en-US" sz="1400" dirty="0"/>
        </a:p>
      </dgm:t>
    </dgm:pt>
    <dgm:pt modelId="{DCFCB2C8-9835-4235-9DFE-C33CA208492B}" type="parTrans" cxnId="{4F3516DE-A6D0-47B5-A9F5-DB776DE9FB79}">
      <dgm:prSet/>
      <dgm:spPr/>
      <dgm:t>
        <a:bodyPr/>
        <a:lstStyle/>
        <a:p>
          <a:endParaRPr lang="en-US"/>
        </a:p>
      </dgm:t>
    </dgm:pt>
    <dgm:pt modelId="{F39D6958-B0B9-488C-A1BD-954EC9A7E934}" type="sibTrans" cxnId="{4F3516DE-A6D0-47B5-A9F5-DB776DE9FB79}">
      <dgm:prSet/>
      <dgm:spPr/>
      <dgm:t>
        <a:bodyPr/>
        <a:lstStyle/>
        <a:p>
          <a:endParaRPr lang="en-US"/>
        </a:p>
      </dgm:t>
    </dgm:pt>
    <dgm:pt modelId="{B86FCB96-814A-4CEB-8E9D-39B375F594D4}">
      <dgm:prSet phldrT="[Text]" custT="1"/>
      <dgm:spPr>
        <a:solidFill>
          <a:schemeClr val="accent4">
            <a:lumMod val="20000"/>
            <a:lumOff val="80000"/>
            <a:alpha val="90000"/>
          </a:schemeClr>
        </a:solidFill>
      </dgm:spPr>
      <dgm:t>
        <a:bodyPr/>
        <a:lstStyle/>
        <a:p>
          <a:r>
            <a:rPr lang="en-US" sz="1000" dirty="0" smtClean="0"/>
            <a:t>Initiative</a:t>
          </a:r>
          <a:endParaRPr lang="en-US" sz="1000" dirty="0"/>
        </a:p>
      </dgm:t>
    </dgm:pt>
    <dgm:pt modelId="{CF6246B9-2948-479C-9F09-2B9DEC13FFF7}" type="parTrans" cxnId="{36E929FD-DDA0-4FDE-8E29-1EAAC17BD08A}">
      <dgm:prSet/>
      <dgm:spPr/>
      <dgm:t>
        <a:bodyPr/>
        <a:lstStyle/>
        <a:p>
          <a:endParaRPr lang="en-US"/>
        </a:p>
      </dgm:t>
    </dgm:pt>
    <dgm:pt modelId="{982958CB-8963-4CF5-963C-A4A82A984825}" type="sibTrans" cxnId="{36E929FD-DDA0-4FDE-8E29-1EAAC17BD08A}">
      <dgm:prSet/>
      <dgm:spPr/>
      <dgm:t>
        <a:bodyPr/>
        <a:lstStyle/>
        <a:p>
          <a:endParaRPr lang="en-US"/>
        </a:p>
      </dgm:t>
    </dgm:pt>
    <dgm:pt modelId="{FEDED611-2C1E-44AE-ABFE-9CADDD9A58F9}">
      <dgm:prSet phldrT="[Text]" custT="1"/>
      <dgm:spPr>
        <a:solidFill>
          <a:schemeClr val="accent4">
            <a:lumMod val="50000"/>
          </a:schemeClr>
        </a:solidFill>
      </dgm:spPr>
      <dgm:t>
        <a:bodyPr/>
        <a:lstStyle/>
        <a:p>
          <a:r>
            <a:rPr lang="en-US" sz="1400" dirty="0" smtClean="0"/>
            <a:t>Professionalism Competencies</a:t>
          </a:r>
          <a:endParaRPr lang="en-US" sz="1400" dirty="0"/>
        </a:p>
      </dgm:t>
    </dgm:pt>
    <dgm:pt modelId="{A9DA557A-64B3-4CE1-953A-3829D8726273}" type="parTrans" cxnId="{1A4B3BC5-AF29-4FCE-BB4D-445B20A5D0A3}">
      <dgm:prSet/>
      <dgm:spPr/>
      <dgm:t>
        <a:bodyPr/>
        <a:lstStyle/>
        <a:p>
          <a:endParaRPr lang="en-US"/>
        </a:p>
      </dgm:t>
    </dgm:pt>
    <dgm:pt modelId="{E049A89A-93B0-40D1-A4D1-4857152F159A}" type="sibTrans" cxnId="{1A4B3BC5-AF29-4FCE-BB4D-445B20A5D0A3}">
      <dgm:prSet/>
      <dgm:spPr/>
      <dgm:t>
        <a:bodyPr/>
        <a:lstStyle/>
        <a:p>
          <a:endParaRPr lang="en-US"/>
        </a:p>
      </dgm:t>
    </dgm:pt>
    <dgm:pt modelId="{7C1C1326-FC90-4868-A63C-E664ACEC1FF2}">
      <dgm:prSet phldrT="[Text]" custT="1"/>
      <dgm:spPr>
        <a:solidFill>
          <a:schemeClr val="accent4">
            <a:lumMod val="20000"/>
            <a:lumOff val="80000"/>
            <a:alpha val="90000"/>
          </a:schemeClr>
        </a:solidFill>
      </dgm:spPr>
      <dgm:t>
        <a:bodyPr/>
        <a:lstStyle/>
        <a:p>
          <a:r>
            <a:rPr lang="en-US" sz="1000" dirty="0" smtClean="0"/>
            <a:t>Adaptability</a:t>
          </a:r>
          <a:endParaRPr lang="en-US" sz="1000" dirty="0"/>
        </a:p>
      </dgm:t>
    </dgm:pt>
    <dgm:pt modelId="{515BC545-3148-4F17-A267-D67ED5C56C7F}" type="parTrans" cxnId="{1C7F83B0-8CED-4C99-B999-3A39BEA42357}">
      <dgm:prSet/>
      <dgm:spPr/>
      <dgm:t>
        <a:bodyPr/>
        <a:lstStyle/>
        <a:p>
          <a:endParaRPr lang="en-US"/>
        </a:p>
      </dgm:t>
    </dgm:pt>
    <dgm:pt modelId="{FBF57065-A27B-4B0F-922D-2456780FA029}" type="sibTrans" cxnId="{1C7F83B0-8CED-4C99-B999-3A39BEA42357}">
      <dgm:prSet/>
      <dgm:spPr/>
      <dgm:t>
        <a:bodyPr/>
        <a:lstStyle/>
        <a:p>
          <a:endParaRPr lang="en-US"/>
        </a:p>
      </dgm:t>
    </dgm:pt>
    <dgm:pt modelId="{69E905AC-407D-4F34-B751-C3F824DD9BE0}">
      <dgm:prSet phldrT="[Text]" custT="1"/>
      <dgm:spPr>
        <a:solidFill>
          <a:schemeClr val="accent4">
            <a:lumMod val="20000"/>
            <a:lumOff val="80000"/>
            <a:alpha val="90000"/>
          </a:schemeClr>
        </a:solidFill>
      </dgm:spPr>
      <dgm:t>
        <a:bodyPr/>
        <a:lstStyle/>
        <a:p>
          <a:r>
            <a:rPr lang="en-US" sz="1000" dirty="0" smtClean="0"/>
            <a:t>Interpersonal Skills</a:t>
          </a:r>
          <a:endParaRPr lang="en-US" sz="1000" dirty="0"/>
        </a:p>
      </dgm:t>
    </dgm:pt>
    <dgm:pt modelId="{3E9052E2-EB92-4F13-BDDC-7BB147EA0B45}" type="parTrans" cxnId="{B2B998E2-6298-4FAB-A10C-3E4C48353CC2}">
      <dgm:prSet/>
      <dgm:spPr/>
      <dgm:t>
        <a:bodyPr/>
        <a:lstStyle/>
        <a:p>
          <a:endParaRPr lang="en-US"/>
        </a:p>
      </dgm:t>
    </dgm:pt>
    <dgm:pt modelId="{FD6EE5A2-047D-4A54-9485-A0E53273CC44}" type="sibTrans" cxnId="{B2B998E2-6298-4FAB-A10C-3E4C48353CC2}">
      <dgm:prSet/>
      <dgm:spPr/>
      <dgm:t>
        <a:bodyPr/>
        <a:lstStyle/>
        <a:p>
          <a:endParaRPr lang="en-US"/>
        </a:p>
      </dgm:t>
    </dgm:pt>
    <dgm:pt modelId="{FD5BAAB5-8BE8-4DF3-8DF7-99058DCED65F}">
      <dgm:prSet phldrT="[Text]" custT="1"/>
      <dgm:spPr>
        <a:solidFill>
          <a:schemeClr val="accent4">
            <a:lumMod val="50000"/>
          </a:schemeClr>
        </a:solidFill>
      </dgm:spPr>
      <dgm:t>
        <a:bodyPr/>
        <a:lstStyle/>
        <a:p>
          <a:r>
            <a:rPr lang="en-US" sz="1400" dirty="0" smtClean="0"/>
            <a:t>Interpersonal</a:t>
          </a:r>
          <a:r>
            <a:rPr lang="en-US" sz="2200" dirty="0" smtClean="0"/>
            <a:t> </a:t>
          </a:r>
          <a:r>
            <a:rPr lang="en-US" sz="1400" dirty="0" smtClean="0"/>
            <a:t>Competencies</a:t>
          </a:r>
          <a:endParaRPr lang="en-US" sz="2200" dirty="0"/>
        </a:p>
      </dgm:t>
    </dgm:pt>
    <dgm:pt modelId="{A9CD6EFF-27D7-46A6-8177-A3BC3460F081}" type="parTrans" cxnId="{714C9788-D0A5-4B99-973C-73DFCE6D32AE}">
      <dgm:prSet/>
      <dgm:spPr/>
      <dgm:t>
        <a:bodyPr/>
        <a:lstStyle/>
        <a:p>
          <a:endParaRPr lang="en-US"/>
        </a:p>
      </dgm:t>
    </dgm:pt>
    <dgm:pt modelId="{A9C6F1A5-705F-4050-8F02-DAB9983994AA}" type="sibTrans" cxnId="{714C9788-D0A5-4B99-973C-73DFCE6D32AE}">
      <dgm:prSet/>
      <dgm:spPr/>
      <dgm:t>
        <a:bodyPr/>
        <a:lstStyle/>
        <a:p>
          <a:endParaRPr lang="en-US"/>
        </a:p>
      </dgm:t>
    </dgm:pt>
    <dgm:pt modelId="{212AF63D-0117-4CA6-86AA-56AD7FCB6488}">
      <dgm:prSet phldrT="[Text]" custT="1"/>
      <dgm:spPr>
        <a:solidFill>
          <a:schemeClr val="accent4">
            <a:lumMod val="20000"/>
            <a:lumOff val="80000"/>
            <a:alpha val="90000"/>
          </a:schemeClr>
        </a:solidFill>
      </dgm:spPr>
      <dgm:t>
        <a:bodyPr/>
        <a:lstStyle/>
        <a:p>
          <a:r>
            <a:rPr lang="en-US" sz="1000" dirty="0" smtClean="0"/>
            <a:t>Teamwork</a:t>
          </a:r>
          <a:endParaRPr lang="en-US" sz="1000" dirty="0"/>
        </a:p>
      </dgm:t>
    </dgm:pt>
    <dgm:pt modelId="{CEDF8FED-AC2E-4326-B204-A570AD7C75F2}" type="parTrans" cxnId="{63EF1A9C-F93B-4BA4-8C08-800B9B97FCFE}">
      <dgm:prSet/>
      <dgm:spPr/>
      <dgm:t>
        <a:bodyPr/>
        <a:lstStyle/>
        <a:p>
          <a:endParaRPr lang="en-US"/>
        </a:p>
      </dgm:t>
    </dgm:pt>
    <dgm:pt modelId="{DB615B81-DAEF-472E-9332-2C1CE4F2F03F}" type="sibTrans" cxnId="{63EF1A9C-F93B-4BA4-8C08-800B9B97FCFE}">
      <dgm:prSet/>
      <dgm:spPr/>
      <dgm:t>
        <a:bodyPr/>
        <a:lstStyle/>
        <a:p>
          <a:endParaRPr lang="en-US"/>
        </a:p>
      </dgm:t>
    </dgm:pt>
    <dgm:pt modelId="{022AC184-FB50-4E46-9CCA-C7DDAA351DCC}">
      <dgm:prSet phldrT="[Text]" custT="1"/>
      <dgm:spPr>
        <a:solidFill>
          <a:schemeClr val="accent4">
            <a:lumMod val="20000"/>
            <a:lumOff val="80000"/>
            <a:alpha val="90000"/>
          </a:schemeClr>
        </a:solidFill>
      </dgm:spPr>
      <dgm:t>
        <a:bodyPr/>
        <a:lstStyle/>
        <a:p>
          <a:r>
            <a:rPr lang="en-US" sz="1000" dirty="0" smtClean="0"/>
            <a:t>Customer Service Orientation</a:t>
          </a:r>
          <a:endParaRPr lang="en-US" sz="1000" dirty="0"/>
        </a:p>
      </dgm:t>
    </dgm:pt>
    <dgm:pt modelId="{149E2783-D09A-4B0D-BCC3-4C4BC1F31C52}" type="parTrans" cxnId="{E378F8B0-F350-44F2-8EB2-59DD42F23A0E}">
      <dgm:prSet/>
      <dgm:spPr/>
      <dgm:t>
        <a:bodyPr/>
        <a:lstStyle/>
        <a:p>
          <a:endParaRPr lang="en-US"/>
        </a:p>
      </dgm:t>
    </dgm:pt>
    <dgm:pt modelId="{14954DE9-5C19-49C2-9E27-7FF2F3253C9C}" type="sibTrans" cxnId="{E378F8B0-F350-44F2-8EB2-59DD42F23A0E}">
      <dgm:prSet/>
      <dgm:spPr/>
      <dgm:t>
        <a:bodyPr/>
        <a:lstStyle/>
        <a:p>
          <a:endParaRPr lang="en-US"/>
        </a:p>
      </dgm:t>
    </dgm:pt>
    <dgm:pt modelId="{38E11A2E-7FFB-4D57-B796-2E8AE5149622}">
      <dgm:prSet phldrT="[Text]" custT="1"/>
      <dgm:spPr>
        <a:solidFill>
          <a:schemeClr val="accent4">
            <a:lumMod val="20000"/>
            <a:lumOff val="80000"/>
            <a:alpha val="90000"/>
          </a:schemeClr>
        </a:solidFill>
      </dgm:spPr>
      <dgm:t>
        <a:bodyPr/>
        <a:lstStyle/>
        <a:p>
          <a:r>
            <a:rPr lang="en-US" sz="1000" dirty="0" smtClean="0"/>
            <a:t>Conscientiousness</a:t>
          </a:r>
          <a:endParaRPr lang="en-US" sz="1000" dirty="0"/>
        </a:p>
      </dgm:t>
    </dgm:pt>
    <dgm:pt modelId="{ED29F448-622C-4FBB-BF86-EC8398A61EDF}" type="parTrans" cxnId="{8E130459-485D-418A-9DB7-07734F4F1A69}">
      <dgm:prSet/>
      <dgm:spPr/>
      <dgm:t>
        <a:bodyPr/>
        <a:lstStyle/>
        <a:p>
          <a:endParaRPr lang="en-US"/>
        </a:p>
      </dgm:t>
    </dgm:pt>
    <dgm:pt modelId="{45475A2E-63D3-4ED3-860C-7399B2365BBB}" type="sibTrans" cxnId="{8E130459-485D-418A-9DB7-07734F4F1A69}">
      <dgm:prSet/>
      <dgm:spPr/>
      <dgm:t>
        <a:bodyPr/>
        <a:lstStyle/>
        <a:p>
          <a:endParaRPr lang="en-US"/>
        </a:p>
      </dgm:t>
    </dgm:pt>
    <dgm:pt modelId="{EE063A16-9878-4FD6-B217-F626F2691C24}">
      <dgm:prSet phldrT="[Text]" custT="1"/>
      <dgm:spPr>
        <a:solidFill>
          <a:schemeClr val="accent4">
            <a:lumMod val="20000"/>
            <a:lumOff val="80000"/>
            <a:alpha val="90000"/>
          </a:schemeClr>
        </a:solidFill>
      </dgm:spPr>
      <dgm:t>
        <a:bodyPr/>
        <a:lstStyle/>
        <a:p>
          <a:r>
            <a:rPr lang="en-US" sz="1000" dirty="0" smtClean="0"/>
            <a:t>Planning and Organizing</a:t>
          </a:r>
          <a:endParaRPr lang="en-US" sz="1000" dirty="0"/>
        </a:p>
      </dgm:t>
    </dgm:pt>
    <dgm:pt modelId="{F2D3E490-4005-4FC0-B0D4-17DCC141D4A1}" type="parTrans" cxnId="{11601714-F245-4DDC-8062-C5BA84B68B67}">
      <dgm:prSet/>
      <dgm:spPr/>
      <dgm:t>
        <a:bodyPr/>
        <a:lstStyle/>
        <a:p>
          <a:endParaRPr lang="en-US"/>
        </a:p>
      </dgm:t>
    </dgm:pt>
    <dgm:pt modelId="{93D0CA04-9357-4F7D-BEEB-0DCF1E2C01E3}" type="sibTrans" cxnId="{11601714-F245-4DDC-8062-C5BA84B68B67}">
      <dgm:prSet/>
      <dgm:spPr/>
      <dgm:t>
        <a:bodyPr/>
        <a:lstStyle/>
        <a:p>
          <a:endParaRPr lang="en-US"/>
        </a:p>
      </dgm:t>
    </dgm:pt>
    <dgm:pt modelId="{32C04470-32A7-46B6-8316-FCECF6663868}">
      <dgm:prSet phldrT="[Text]" custT="1"/>
      <dgm:spPr>
        <a:solidFill>
          <a:schemeClr val="accent4">
            <a:lumMod val="20000"/>
            <a:lumOff val="80000"/>
            <a:alpha val="90000"/>
          </a:schemeClr>
        </a:solidFill>
      </dgm:spPr>
      <dgm:t>
        <a:bodyPr/>
        <a:lstStyle/>
        <a:p>
          <a:r>
            <a:rPr lang="en-US" sz="1000" dirty="0" smtClean="0"/>
            <a:t>Critical Thinking and Problem Solving</a:t>
          </a:r>
          <a:endParaRPr lang="en-US" sz="1000" dirty="0"/>
        </a:p>
      </dgm:t>
    </dgm:pt>
    <dgm:pt modelId="{80702BB4-0F2F-44D5-BA61-79714F12F192}" type="parTrans" cxnId="{88ACB365-60A1-4D61-B922-5D3D56B58D07}">
      <dgm:prSet/>
      <dgm:spPr/>
      <dgm:t>
        <a:bodyPr/>
        <a:lstStyle/>
        <a:p>
          <a:endParaRPr lang="en-US"/>
        </a:p>
      </dgm:t>
    </dgm:pt>
    <dgm:pt modelId="{3DD59910-E579-4A09-B201-82DEE075B847}" type="sibTrans" cxnId="{88ACB365-60A1-4D61-B922-5D3D56B58D07}">
      <dgm:prSet/>
      <dgm:spPr/>
      <dgm:t>
        <a:bodyPr/>
        <a:lstStyle/>
        <a:p>
          <a:endParaRPr lang="en-US"/>
        </a:p>
      </dgm:t>
    </dgm:pt>
    <dgm:pt modelId="{844311B6-8F9F-4A67-9EC9-5B85BB3E93F3}">
      <dgm:prSet phldrT="[Text]" custT="1"/>
      <dgm:spPr>
        <a:solidFill>
          <a:schemeClr val="accent4">
            <a:lumMod val="20000"/>
            <a:lumOff val="80000"/>
            <a:alpha val="90000"/>
          </a:schemeClr>
        </a:solidFill>
      </dgm:spPr>
      <dgm:t>
        <a:bodyPr/>
        <a:lstStyle/>
        <a:p>
          <a:r>
            <a:rPr lang="en-US" sz="1000" dirty="0" smtClean="0"/>
            <a:t>Communication</a:t>
          </a:r>
          <a:endParaRPr lang="en-US" sz="1000" dirty="0"/>
        </a:p>
      </dgm:t>
    </dgm:pt>
    <dgm:pt modelId="{1F275DCD-BA5C-4B68-8AB5-5CC75217E2D3}" type="parTrans" cxnId="{32373E03-C64B-4133-80CD-B367159C343B}">
      <dgm:prSet/>
      <dgm:spPr/>
      <dgm:t>
        <a:bodyPr/>
        <a:lstStyle/>
        <a:p>
          <a:endParaRPr lang="en-US"/>
        </a:p>
      </dgm:t>
    </dgm:pt>
    <dgm:pt modelId="{4E7B2931-7DE9-4900-92D9-CDDF2E3F8DF9}" type="sibTrans" cxnId="{32373E03-C64B-4133-80CD-B367159C343B}">
      <dgm:prSet/>
      <dgm:spPr/>
      <dgm:t>
        <a:bodyPr/>
        <a:lstStyle/>
        <a:p>
          <a:endParaRPr lang="en-US"/>
        </a:p>
      </dgm:t>
    </dgm:pt>
    <dgm:pt modelId="{F7D5AFE2-E959-4B80-A431-0195A4198603}">
      <dgm:prSet custT="1"/>
      <dgm:spPr/>
      <dgm:t>
        <a:bodyPr/>
        <a:lstStyle/>
        <a:p>
          <a:pPr marL="0" indent="0" defTabSz="444500">
            <a:lnSpc>
              <a:spcPct val="100000"/>
            </a:lnSpc>
            <a:spcBef>
              <a:spcPct val="0"/>
            </a:spcBef>
            <a:spcAft>
              <a:spcPts val="0"/>
            </a:spcAft>
            <a:buNone/>
          </a:pPr>
          <a:r>
            <a:rPr lang="en-US" sz="1000" dirty="0" smtClean="0"/>
            <a:t>PSA Organizational Knowledge</a:t>
          </a:r>
          <a:br>
            <a:rPr lang="en-US" sz="1000" dirty="0" smtClean="0"/>
          </a:br>
          <a:r>
            <a:rPr lang="en-US" sz="1000" dirty="0" smtClean="0"/>
            <a:t>  --Mental Health Conditions</a:t>
          </a:r>
          <a:br>
            <a:rPr lang="en-US" sz="1000" dirty="0" smtClean="0"/>
          </a:br>
          <a:r>
            <a:rPr lang="en-US" sz="1000" dirty="0" smtClean="0"/>
            <a:t>  --Substance Related Treatment</a:t>
          </a:r>
          <a:br>
            <a:rPr lang="en-US" sz="1000" dirty="0" smtClean="0"/>
          </a:br>
          <a:r>
            <a:rPr lang="en-US" sz="1000" dirty="0" smtClean="0"/>
            <a:t>  --Treatment Program</a:t>
          </a:r>
          <a:br>
            <a:rPr lang="en-US" sz="1000" dirty="0" smtClean="0"/>
          </a:br>
          <a:r>
            <a:rPr lang="en-US" sz="1000" dirty="0" smtClean="0"/>
            <a:t>  --HISP Program</a:t>
          </a:r>
          <a:endParaRPr lang="en-US" sz="1000" dirty="0"/>
        </a:p>
      </dgm:t>
    </dgm:pt>
    <dgm:pt modelId="{AA3975F9-9464-4EF5-AAC6-35F5F347D5AE}" type="parTrans" cxnId="{D4623911-A896-4A70-B6CE-F96C7EBDD4B7}">
      <dgm:prSet/>
      <dgm:spPr/>
      <dgm:t>
        <a:bodyPr/>
        <a:lstStyle/>
        <a:p>
          <a:endParaRPr lang="en-US"/>
        </a:p>
      </dgm:t>
    </dgm:pt>
    <dgm:pt modelId="{87F37AEC-7735-4476-9B18-9C83FEA79F12}" type="sibTrans" cxnId="{D4623911-A896-4A70-B6CE-F96C7EBDD4B7}">
      <dgm:prSet/>
      <dgm:spPr/>
      <dgm:t>
        <a:bodyPr/>
        <a:lstStyle/>
        <a:p>
          <a:endParaRPr lang="en-US"/>
        </a:p>
      </dgm:t>
    </dgm:pt>
    <dgm:pt modelId="{7073FF48-5B12-4657-A76B-74A6671DFDB2}">
      <dgm:prSet custT="1"/>
      <dgm:spPr/>
      <dgm:t>
        <a:bodyPr/>
        <a:lstStyle/>
        <a:p>
          <a:pPr marL="0" indent="0" defTabSz="444500">
            <a:lnSpc>
              <a:spcPct val="90000"/>
            </a:lnSpc>
            <a:spcBef>
              <a:spcPct val="0"/>
            </a:spcBef>
            <a:spcAft>
              <a:spcPct val="15000"/>
            </a:spcAft>
            <a:buNone/>
          </a:pPr>
          <a:r>
            <a:rPr lang="en-US" sz="1000" dirty="0" smtClean="0"/>
            <a:t>Computer Proficiency</a:t>
          </a:r>
          <a:endParaRPr lang="en-US" sz="1000" dirty="0"/>
        </a:p>
      </dgm:t>
    </dgm:pt>
    <dgm:pt modelId="{D1AB1C03-80CD-4FA3-98D3-792E0C0AF8E2}" type="parTrans" cxnId="{85CC3853-84D6-4973-89A2-687DC43EEF77}">
      <dgm:prSet/>
      <dgm:spPr/>
      <dgm:t>
        <a:bodyPr/>
        <a:lstStyle/>
        <a:p>
          <a:endParaRPr lang="en-US"/>
        </a:p>
      </dgm:t>
    </dgm:pt>
    <dgm:pt modelId="{79616CBB-2593-4A0F-A177-D046DC9E31B2}" type="sibTrans" cxnId="{85CC3853-84D6-4973-89A2-687DC43EEF77}">
      <dgm:prSet/>
      <dgm:spPr/>
      <dgm:t>
        <a:bodyPr/>
        <a:lstStyle/>
        <a:p>
          <a:endParaRPr lang="en-US"/>
        </a:p>
      </dgm:t>
    </dgm:pt>
    <dgm:pt modelId="{3383F913-5BD9-4EA9-9B96-0D28353B0307}">
      <dgm:prSet phldrT="[Text]" custT="1"/>
      <dgm:spPr>
        <a:solidFill>
          <a:schemeClr val="accent4">
            <a:lumMod val="20000"/>
            <a:lumOff val="80000"/>
            <a:alpha val="9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000" dirty="0" smtClean="0"/>
            <a:t>System and Regulatory Knowledge</a:t>
          </a:r>
          <a:endParaRPr lang="en-US" sz="1000" dirty="0"/>
        </a:p>
      </dgm:t>
    </dgm:pt>
    <dgm:pt modelId="{40341A13-F6DC-4D63-8E1E-6410329BEFA7}" type="parTrans" cxnId="{01C862AD-CFF4-4A3E-99B4-6DF93AA2D5F7}">
      <dgm:prSet/>
      <dgm:spPr/>
      <dgm:t>
        <a:bodyPr/>
        <a:lstStyle/>
        <a:p>
          <a:endParaRPr lang="en-US"/>
        </a:p>
      </dgm:t>
    </dgm:pt>
    <dgm:pt modelId="{067E0020-ECBD-45F6-B3CE-F475A81F7531}" type="sibTrans" cxnId="{01C862AD-CFF4-4A3E-99B4-6DF93AA2D5F7}">
      <dgm:prSet/>
      <dgm:spPr/>
      <dgm:t>
        <a:bodyPr/>
        <a:lstStyle/>
        <a:p>
          <a:endParaRPr lang="en-US"/>
        </a:p>
      </dgm:t>
    </dgm:pt>
    <dgm:pt modelId="{3DE8E8E2-B1BB-4EBF-93CB-1670F22E7878}">
      <dgm:prSet phldrT="[Text]" custT="1"/>
      <dgm:spPr>
        <a:solidFill>
          <a:schemeClr val="accent4">
            <a:lumMod val="20000"/>
            <a:lumOff val="80000"/>
            <a:alpha val="90000"/>
          </a:schemeClr>
        </a:solidFill>
      </dgm:spPr>
      <dgm:t>
        <a:bodyPr/>
        <a:lstStyle/>
        <a:p>
          <a:pPr marL="0" indent="0" defTabSz="444500">
            <a:lnSpc>
              <a:spcPct val="100000"/>
            </a:lnSpc>
            <a:spcBef>
              <a:spcPct val="0"/>
            </a:spcBef>
            <a:spcAft>
              <a:spcPts val="0"/>
            </a:spcAft>
            <a:buNone/>
          </a:pPr>
          <a:r>
            <a:rPr lang="en-US" sz="1000" dirty="0" smtClean="0"/>
            <a:t>Knowledge of HISP Monitoring Policies and Procedures</a:t>
          </a:r>
          <a:endParaRPr lang="en-US" sz="1000" dirty="0"/>
        </a:p>
      </dgm:t>
    </dgm:pt>
    <dgm:pt modelId="{A22A6DBF-6036-47B1-963D-7683AD82CE60}" type="parTrans" cxnId="{8D4FBF38-A679-4D6C-AF8C-BC237793FC75}">
      <dgm:prSet/>
      <dgm:spPr/>
      <dgm:t>
        <a:bodyPr/>
        <a:lstStyle/>
        <a:p>
          <a:endParaRPr lang="en-US"/>
        </a:p>
      </dgm:t>
    </dgm:pt>
    <dgm:pt modelId="{B75E751B-E951-4486-B438-A19593FA6B1A}" type="sibTrans" cxnId="{8D4FBF38-A679-4D6C-AF8C-BC237793FC75}">
      <dgm:prSet/>
      <dgm:spPr/>
      <dgm:t>
        <a:bodyPr/>
        <a:lstStyle/>
        <a:p>
          <a:endParaRPr lang="en-US"/>
        </a:p>
      </dgm:t>
    </dgm:pt>
    <dgm:pt modelId="{782FDD58-3D46-4644-9DC1-736CE099A54A}" type="pres">
      <dgm:prSet presAssocID="{D7D89B30-D5F0-4AE1-85DC-06605178CFC2}" presName="Name0" presStyleCnt="0">
        <dgm:presLayoutVars>
          <dgm:dir/>
          <dgm:animLvl val="lvl"/>
          <dgm:resizeHandles val="exact"/>
        </dgm:presLayoutVars>
      </dgm:prSet>
      <dgm:spPr/>
      <dgm:t>
        <a:bodyPr/>
        <a:lstStyle/>
        <a:p>
          <a:endParaRPr lang="en-US"/>
        </a:p>
      </dgm:t>
    </dgm:pt>
    <dgm:pt modelId="{C7379503-9890-4313-B273-EA8E89BC59B0}" type="pres">
      <dgm:prSet presAssocID="{68037241-0DB4-4813-9143-F0E9266B40FD}" presName="linNode" presStyleCnt="0"/>
      <dgm:spPr/>
    </dgm:pt>
    <dgm:pt modelId="{578424C7-D8B1-4DF0-9585-3BF63D56A9AB}" type="pres">
      <dgm:prSet presAssocID="{68037241-0DB4-4813-9143-F0E9266B40FD}" presName="parentText" presStyleLbl="node1" presStyleIdx="0" presStyleCnt="4" custScaleY="211110" custLinFactNeighborY="-3466">
        <dgm:presLayoutVars>
          <dgm:chMax val="1"/>
          <dgm:bulletEnabled val="1"/>
        </dgm:presLayoutVars>
      </dgm:prSet>
      <dgm:spPr/>
      <dgm:t>
        <a:bodyPr/>
        <a:lstStyle/>
        <a:p>
          <a:endParaRPr lang="en-US"/>
        </a:p>
      </dgm:t>
    </dgm:pt>
    <dgm:pt modelId="{82D3B971-386A-4C5C-B42D-DC3E1A661EB2}" type="pres">
      <dgm:prSet presAssocID="{68037241-0DB4-4813-9143-F0E9266B40FD}" presName="descendantText" presStyleLbl="alignAccFollowNode1" presStyleIdx="0" presStyleCnt="4" custScaleY="252598">
        <dgm:presLayoutVars>
          <dgm:bulletEnabled val="1"/>
        </dgm:presLayoutVars>
      </dgm:prSet>
      <dgm:spPr/>
      <dgm:t>
        <a:bodyPr/>
        <a:lstStyle/>
        <a:p>
          <a:endParaRPr lang="en-US"/>
        </a:p>
      </dgm:t>
    </dgm:pt>
    <dgm:pt modelId="{71D25A16-64E8-4102-9B90-4C379C091BAA}" type="pres">
      <dgm:prSet presAssocID="{CE79727E-09D5-4114-AABA-A06579398740}" presName="sp" presStyleCnt="0"/>
      <dgm:spPr/>
    </dgm:pt>
    <dgm:pt modelId="{17ADCAE1-858A-49AC-AABE-B44F6F427C1F}" type="pres">
      <dgm:prSet presAssocID="{FD5BAAB5-8BE8-4DF3-8DF7-99058DCED65F}" presName="linNode" presStyleCnt="0"/>
      <dgm:spPr/>
    </dgm:pt>
    <dgm:pt modelId="{80790DD6-A1BA-430C-AB89-55CE9EC91724}" type="pres">
      <dgm:prSet presAssocID="{FD5BAAB5-8BE8-4DF3-8DF7-99058DCED65F}" presName="parentText" presStyleLbl="node1" presStyleIdx="1" presStyleCnt="4">
        <dgm:presLayoutVars>
          <dgm:chMax val="1"/>
          <dgm:bulletEnabled val="1"/>
        </dgm:presLayoutVars>
      </dgm:prSet>
      <dgm:spPr/>
      <dgm:t>
        <a:bodyPr/>
        <a:lstStyle/>
        <a:p>
          <a:endParaRPr lang="en-US"/>
        </a:p>
      </dgm:t>
    </dgm:pt>
    <dgm:pt modelId="{CB8F06E6-523E-40A5-BB9A-4F4E0D33CC9F}" type="pres">
      <dgm:prSet presAssocID="{FD5BAAB5-8BE8-4DF3-8DF7-99058DCED65F}" presName="descendantText" presStyleLbl="alignAccFollowNode1" presStyleIdx="1" presStyleCnt="4">
        <dgm:presLayoutVars>
          <dgm:bulletEnabled val="1"/>
        </dgm:presLayoutVars>
      </dgm:prSet>
      <dgm:spPr/>
      <dgm:t>
        <a:bodyPr/>
        <a:lstStyle/>
        <a:p>
          <a:endParaRPr lang="en-US"/>
        </a:p>
      </dgm:t>
    </dgm:pt>
    <dgm:pt modelId="{E1B446B8-85B4-4C59-8E47-422A7D3E6A8E}" type="pres">
      <dgm:prSet presAssocID="{A9C6F1A5-705F-4050-8F02-DAB9983994AA}" presName="sp" presStyleCnt="0"/>
      <dgm:spPr/>
    </dgm:pt>
    <dgm:pt modelId="{3ABD9BFC-E8FB-4A75-B9D2-D14F49C0A84D}" type="pres">
      <dgm:prSet presAssocID="{43AE83C2-AC13-4342-A0F1-4DE148D7D4F6}" presName="linNode" presStyleCnt="0"/>
      <dgm:spPr/>
    </dgm:pt>
    <dgm:pt modelId="{AD8929E8-58D4-4C46-AF1C-08450C62C440}" type="pres">
      <dgm:prSet presAssocID="{43AE83C2-AC13-4342-A0F1-4DE148D7D4F6}" presName="parentText" presStyleLbl="node1" presStyleIdx="2" presStyleCnt="4">
        <dgm:presLayoutVars>
          <dgm:chMax val="1"/>
          <dgm:bulletEnabled val="1"/>
        </dgm:presLayoutVars>
      </dgm:prSet>
      <dgm:spPr/>
      <dgm:t>
        <a:bodyPr/>
        <a:lstStyle/>
        <a:p>
          <a:endParaRPr lang="en-US"/>
        </a:p>
      </dgm:t>
    </dgm:pt>
    <dgm:pt modelId="{BDD4BF51-862B-4576-B43C-26D1DD97AF5C}" type="pres">
      <dgm:prSet presAssocID="{43AE83C2-AC13-4342-A0F1-4DE148D7D4F6}" presName="descendantText" presStyleLbl="alignAccFollowNode1" presStyleIdx="2" presStyleCnt="4" custScaleY="113384">
        <dgm:presLayoutVars>
          <dgm:bulletEnabled val="1"/>
        </dgm:presLayoutVars>
      </dgm:prSet>
      <dgm:spPr/>
      <dgm:t>
        <a:bodyPr/>
        <a:lstStyle/>
        <a:p>
          <a:endParaRPr lang="en-US"/>
        </a:p>
      </dgm:t>
    </dgm:pt>
    <dgm:pt modelId="{0EDFBA23-4AB6-4B81-A079-FE4FC97D0B1F}" type="pres">
      <dgm:prSet presAssocID="{F39D6958-B0B9-488C-A1BD-954EC9A7E934}" presName="sp" presStyleCnt="0"/>
      <dgm:spPr/>
    </dgm:pt>
    <dgm:pt modelId="{A4789FE7-68E3-47B4-A40A-EB7FB408BC8E}" type="pres">
      <dgm:prSet presAssocID="{FEDED611-2C1E-44AE-ABFE-9CADDD9A58F9}" presName="linNode" presStyleCnt="0"/>
      <dgm:spPr/>
    </dgm:pt>
    <dgm:pt modelId="{4DEEE612-3434-482A-8CEA-3DC4016F1EB9}" type="pres">
      <dgm:prSet presAssocID="{FEDED611-2C1E-44AE-ABFE-9CADDD9A58F9}" presName="parentText" presStyleLbl="node1" presStyleIdx="3" presStyleCnt="4">
        <dgm:presLayoutVars>
          <dgm:chMax val="1"/>
          <dgm:bulletEnabled val="1"/>
        </dgm:presLayoutVars>
      </dgm:prSet>
      <dgm:spPr/>
      <dgm:t>
        <a:bodyPr/>
        <a:lstStyle/>
        <a:p>
          <a:endParaRPr lang="en-US"/>
        </a:p>
      </dgm:t>
    </dgm:pt>
    <dgm:pt modelId="{F1BA9655-1B22-46D4-83AF-98007378FC0E}" type="pres">
      <dgm:prSet presAssocID="{FEDED611-2C1E-44AE-ABFE-9CADDD9A58F9}" presName="descendantText" presStyleLbl="alignAccFollowNode1" presStyleIdx="3" presStyleCnt="4">
        <dgm:presLayoutVars>
          <dgm:bulletEnabled val="1"/>
        </dgm:presLayoutVars>
      </dgm:prSet>
      <dgm:spPr/>
      <dgm:t>
        <a:bodyPr/>
        <a:lstStyle/>
        <a:p>
          <a:endParaRPr lang="en-US"/>
        </a:p>
      </dgm:t>
    </dgm:pt>
  </dgm:ptLst>
  <dgm:cxnLst>
    <dgm:cxn modelId="{FAEFE73E-BED1-4016-B739-73F8854E2E1D}" type="presOf" srcId="{43AE83C2-AC13-4342-A0F1-4DE148D7D4F6}" destId="{AD8929E8-58D4-4C46-AF1C-08450C62C440}" srcOrd="0" destOrd="0" presId="urn:microsoft.com/office/officeart/2005/8/layout/vList5"/>
    <dgm:cxn modelId="{1C7F83B0-8CED-4C99-B999-3A39BEA42357}" srcId="{FEDED611-2C1E-44AE-ABFE-9CADDD9A58F9}" destId="{7C1C1326-FC90-4868-A63C-E664ACEC1FF2}" srcOrd="0" destOrd="0" parTransId="{515BC545-3148-4F17-A267-D67ED5C56C7F}" sibTransId="{FBF57065-A27B-4B0F-922D-2456780FA029}"/>
    <dgm:cxn modelId="{EC63057F-166B-42EB-A7FB-D3396745896B}" type="presOf" srcId="{68037241-0DB4-4813-9143-F0E9266B40FD}" destId="{578424C7-D8B1-4DF0-9585-3BF63D56A9AB}" srcOrd="0" destOrd="0" presId="urn:microsoft.com/office/officeart/2005/8/layout/vList5"/>
    <dgm:cxn modelId="{D9AADB20-776D-42E0-BC81-9B5C530D1777}" type="presOf" srcId="{FEDED611-2C1E-44AE-ABFE-9CADDD9A58F9}" destId="{4DEEE612-3434-482A-8CEA-3DC4016F1EB9}" srcOrd="0" destOrd="0" presId="urn:microsoft.com/office/officeart/2005/8/layout/vList5"/>
    <dgm:cxn modelId="{11601714-F245-4DDC-8062-C5BA84B68B67}" srcId="{43AE83C2-AC13-4342-A0F1-4DE148D7D4F6}" destId="{EE063A16-9878-4FD6-B217-F626F2691C24}" srcOrd="2" destOrd="0" parTransId="{F2D3E490-4005-4FC0-B0D4-17DCC141D4A1}" sibTransId="{93D0CA04-9357-4F7D-BEEB-0DCF1E2C01E3}"/>
    <dgm:cxn modelId="{88ACB365-60A1-4D61-B922-5D3D56B58D07}" srcId="{43AE83C2-AC13-4342-A0F1-4DE148D7D4F6}" destId="{32C04470-32A7-46B6-8316-FCECF6663868}" srcOrd="3" destOrd="0" parTransId="{80702BB4-0F2F-44D5-BA61-79714F12F192}" sibTransId="{3DD59910-E579-4A09-B201-82DEE075B847}"/>
    <dgm:cxn modelId="{B2B998E2-6298-4FAB-A10C-3E4C48353CC2}" srcId="{FD5BAAB5-8BE8-4DF3-8DF7-99058DCED65F}" destId="{69E905AC-407D-4F34-B751-C3F824DD9BE0}" srcOrd="0" destOrd="0" parTransId="{3E9052E2-EB92-4F13-BDDC-7BB147EA0B45}" sibTransId="{FD6EE5A2-047D-4A54-9485-A0E53273CC44}"/>
    <dgm:cxn modelId="{8955AC4F-2D8E-4A25-B67F-A593168D220C}" type="presOf" srcId="{D7D89B30-D5F0-4AE1-85DC-06605178CFC2}" destId="{782FDD58-3D46-4644-9DC1-736CE099A54A}" srcOrd="0" destOrd="0" presId="urn:microsoft.com/office/officeart/2005/8/layout/vList5"/>
    <dgm:cxn modelId="{F9E3BC2F-EFBA-4965-8E52-F3F9F0BB2415}" type="presOf" srcId="{7073FF48-5B12-4657-A76B-74A6671DFDB2}" destId="{82D3B971-386A-4C5C-B42D-DC3E1A661EB2}" srcOrd="0" destOrd="4" presId="urn:microsoft.com/office/officeart/2005/8/layout/vList5"/>
    <dgm:cxn modelId="{874D5425-7CCE-48D0-AF5A-117B021CF333}" srcId="{68037241-0DB4-4813-9143-F0E9266B40FD}" destId="{29EA8F2E-7FEF-444E-8DE6-AB258D823770}" srcOrd="0" destOrd="0" parTransId="{071F8852-5903-456B-897B-CD4F64723240}" sibTransId="{8495ECD0-9B23-4B20-A7E6-8119C8AA7B46}"/>
    <dgm:cxn modelId="{1A4B3BC5-AF29-4FCE-BB4D-445B20A5D0A3}" srcId="{D7D89B30-D5F0-4AE1-85DC-06605178CFC2}" destId="{FEDED611-2C1E-44AE-ABFE-9CADDD9A58F9}" srcOrd="3" destOrd="0" parTransId="{A9DA557A-64B3-4CE1-953A-3829D8726273}" sibTransId="{E049A89A-93B0-40D1-A4D1-4857152F159A}"/>
    <dgm:cxn modelId="{8E457434-CBD6-4A78-B497-AD0F62BED4E6}" type="presOf" srcId="{3DE8E8E2-B1BB-4EBF-93CB-1670F22E7878}" destId="{82D3B971-386A-4C5C-B42D-DC3E1A661EB2}" srcOrd="0" destOrd="2" presId="urn:microsoft.com/office/officeart/2005/8/layout/vList5"/>
    <dgm:cxn modelId="{E378F8B0-F350-44F2-8EB2-59DD42F23A0E}" srcId="{FD5BAAB5-8BE8-4DF3-8DF7-99058DCED65F}" destId="{022AC184-FB50-4E46-9CCA-C7DDAA351DCC}" srcOrd="2" destOrd="0" parTransId="{149E2783-D09A-4B0D-BCC3-4C4BC1F31C52}" sibTransId="{14954DE9-5C19-49C2-9E27-7FF2F3253C9C}"/>
    <dgm:cxn modelId="{7182B46E-7819-4946-9A2E-48CE605B911B}" type="presOf" srcId="{F7D5AFE2-E959-4B80-A431-0195A4198603}" destId="{82D3B971-386A-4C5C-B42D-DC3E1A661EB2}" srcOrd="0" destOrd="3" presId="urn:microsoft.com/office/officeart/2005/8/layout/vList5"/>
    <dgm:cxn modelId="{F89CB8F7-9963-46FC-A023-C6FB5536CB20}" type="presOf" srcId="{7C1C1326-FC90-4868-A63C-E664ACEC1FF2}" destId="{F1BA9655-1B22-46D4-83AF-98007378FC0E}" srcOrd="0" destOrd="0" presId="urn:microsoft.com/office/officeart/2005/8/layout/vList5"/>
    <dgm:cxn modelId="{85CC3853-84D6-4973-89A2-687DC43EEF77}" srcId="{68037241-0DB4-4813-9143-F0E9266B40FD}" destId="{7073FF48-5B12-4657-A76B-74A6671DFDB2}" srcOrd="4" destOrd="0" parTransId="{D1AB1C03-80CD-4FA3-98D3-792E0C0AF8E2}" sibTransId="{79616CBB-2593-4A0F-A177-D046DC9E31B2}"/>
    <dgm:cxn modelId="{13FFD62A-6ECD-40BF-994B-7EC92D7FE88C}" type="presOf" srcId="{38E11A2E-7FFB-4D57-B796-2E8AE5149622}" destId="{BDD4BF51-862B-4576-B43C-26D1DD97AF5C}" srcOrd="0" destOrd="1" presId="urn:microsoft.com/office/officeart/2005/8/layout/vList5"/>
    <dgm:cxn modelId="{4F3516DE-A6D0-47B5-A9F5-DB776DE9FB79}" srcId="{D7D89B30-D5F0-4AE1-85DC-06605178CFC2}" destId="{43AE83C2-AC13-4342-A0F1-4DE148D7D4F6}" srcOrd="2" destOrd="0" parTransId="{DCFCB2C8-9835-4235-9DFE-C33CA208492B}" sibTransId="{F39D6958-B0B9-488C-A1BD-954EC9A7E934}"/>
    <dgm:cxn modelId="{5ABC8004-0E8B-436B-B122-FDC4EE4EE6D6}" type="presOf" srcId="{B86FCB96-814A-4CEB-8E9D-39B375F594D4}" destId="{BDD4BF51-862B-4576-B43C-26D1DD97AF5C}" srcOrd="0" destOrd="0" presId="urn:microsoft.com/office/officeart/2005/8/layout/vList5"/>
    <dgm:cxn modelId="{414DE336-44E4-4565-9EAA-52CE1EBBF498}" type="presOf" srcId="{69E905AC-407D-4F34-B751-C3F824DD9BE0}" destId="{CB8F06E6-523E-40A5-BB9A-4F4E0D33CC9F}" srcOrd="0" destOrd="0" presId="urn:microsoft.com/office/officeart/2005/8/layout/vList5"/>
    <dgm:cxn modelId="{92FA53E4-C6C6-4E05-9512-34F7205FDF96}" type="presOf" srcId="{FD5BAAB5-8BE8-4DF3-8DF7-99058DCED65F}" destId="{80790DD6-A1BA-430C-AB89-55CE9EC91724}" srcOrd="0" destOrd="0" presId="urn:microsoft.com/office/officeart/2005/8/layout/vList5"/>
    <dgm:cxn modelId="{63EF1A9C-F93B-4BA4-8C08-800B9B97FCFE}" srcId="{FD5BAAB5-8BE8-4DF3-8DF7-99058DCED65F}" destId="{212AF63D-0117-4CA6-86AA-56AD7FCB6488}" srcOrd="1" destOrd="0" parTransId="{CEDF8FED-AC2E-4326-B204-A570AD7C75F2}" sibTransId="{DB615B81-DAEF-472E-9332-2C1CE4F2F03F}"/>
    <dgm:cxn modelId="{481FC95B-34D3-4447-8583-72D2ADFD42D4}" type="presOf" srcId="{32C04470-32A7-46B6-8316-FCECF6663868}" destId="{BDD4BF51-862B-4576-B43C-26D1DD97AF5C}" srcOrd="0" destOrd="3" presId="urn:microsoft.com/office/officeart/2005/8/layout/vList5"/>
    <dgm:cxn modelId="{32373E03-C64B-4133-80CD-B367159C343B}" srcId="{FEDED611-2C1E-44AE-ABFE-9CADDD9A58F9}" destId="{844311B6-8F9F-4A67-9EC9-5B85BB3E93F3}" srcOrd="1" destOrd="0" parTransId="{1F275DCD-BA5C-4B68-8AB5-5CC75217E2D3}" sibTransId="{4E7B2931-7DE9-4900-92D9-CDDF2E3F8DF9}"/>
    <dgm:cxn modelId="{DD9344AA-581F-43FF-B55B-4DA365942E69}" type="presOf" srcId="{022AC184-FB50-4E46-9CCA-C7DDAA351DCC}" destId="{CB8F06E6-523E-40A5-BB9A-4F4E0D33CC9F}" srcOrd="0" destOrd="2" presId="urn:microsoft.com/office/officeart/2005/8/layout/vList5"/>
    <dgm:cxn modelId="{75DFACF1-ED5F-4608-96A7-4230019CD895}" type="presOf" srcId="{3383F913-5BD9-4EA9-9B96-0D28353B0307}" destId="{82D3B971-386A-4C5C-B42D-DC3E1A661EB2}" srcOrd="0" destOrd="1" presId="urn:microsoft.com/office/officeart/2005/8/layout/vList5"/>
    <dgm:cxn modelId="{01C862AD-CFF4-4A3E-99B4-6DF93AA2D5F7}" srcId="{68037241-0DB4-4813-9143-F0E9266B40FD}" destId="{3383F913-5BD9-4EA9-9B96-0D28353B0307}" srcOrd="1" destOrd="0" parTransId="{40341A13-F6DC-4D63-8E1E-6410329BEFA7}" sibTransId="{067E0020-ECBD-45F6-B3CE-F475A81F7531}"/>
    <dgm:cxn modelId="{2B625662-51AC-4E43-843C-CDE28179DE9A}" type="presOf" srcId="{844311B6-8F9F-4A67-9EC9-5B85BB3E93F3}" destId="{F1BA9655-1B22-46D4-83AF-98007378FC0E}" srcOrd="0" destOrd="1" presId="urn:microsoft.com/office/officeart/2005/8/layout/vList5"/>
    <dgm:cxn modelId="{3E326779-6755-48BE-86A2-16B054EAC6B8}" type="presOf" srcId="{212AF63D-0117-4CA6-86AA-56AD7FCB6488}" destId="{CB8F06E6-523E-40A5-BB9A-4F4E0D33CC9F}" srcOrd="0" destOrd="1" presId="urn:microsoft.com/office/officeart/2005/8/layout/vList5"/>
    <dgm:cxn modelId="{D4623911-A896-4A70-B6CE-F96C7EBDD4B7}" srcId="{68037241-0DB4-4813-9143-F0E9266B40FD}" destId="{F7D5AFE2-E959-4B80-A431-0195A4198603}" srcOrd="3" destOrd="0" parTransId="{AA3975F9-9464-4EF5-AAC6-35F5F347D5AE}" sibTransId="{87F37AEC-7735-4476-9B18-9C83FEA79F12}"/>
    <dgm:cxn modelId="{714C9788-D0A5-4B99-973C-73DFCE6D32AE}" srcId="{D7D89B30-D5F0-4AE1-85DC-06605178CFC2}" destId="{FD5BAAB5-8BE8-4DF3-8DF7-99058DCED65F}" srcOrd="1" destOrd="0" parTransId="{A9CD6EFF-27D7-46A6-8177-A3BC3460F081}" sibTransId="{A9C6F1A5-705F-4050-8F02-DAB9983994AA}"/>
    <dgm:cxn modelId="{143A6F07-EE92-44D6-AAEC-9802C839F226}" type="presOf" srcId="{29EA8F2E-7FEF-444E-8DE6-AB258D823770}" destId="{82D3B971-386A-4C5C-B42D-DC3E1A661EB2}" srcOrd="0" destOrd="0" presId="urn:microsoft.com/office/officeart/2005/8/layout/vList5"/>
    <dgm:cxn modelId="{3C2900C2-0E68-4958-B69C-EBAD72D70446}" srcId="{D7D89B30-D5F0-4AE1-85DC-06605178CFC2}" destId="{68037241-0DB4-4813-9143-F0E9266B40FD}" srcOrd="0" destOrd="0" parTransId="{F723D4A1-E8DC-43A8-909E-70AF67A3C47A}" sibTransId="{CE79727E-09D5-4114-AABA-A06579398740}"/>
    <dgm:cxn modelId="{36E929FD-DDA0-4FDE-8E29-1EAAC17BD08A}" srcId="{43AE83C2-AC13-4342-A0F1-4DE148D7D4F6}" destId="{B86FCB96-814A-4CEB-8E9D-39B375F594D4}" srcOrd="0" destOrd="0" parTransId="{CF6246B9-2948-479C-9F09-2B9DEC13FFF7}" sibTransId="{982958CB-8963-4CF5-963C-A4A82A984825}"/>
    <dgm:cxn modelId="{8E130459-485D-418A-9DB7-07734F4F1A69}" srcId="{43AE83C2-AC13-4342-A0F1-4DE148D7D4F6}" destId="{38E11A2E-7FFB-4D57-B796-2E8AE5149622}" srcOrd="1" destOrd="0" parTransId="{ED29F448-622C-4FBB-BF86-EC8398A61EDF}" sibTransId="{45475A2E-63D3-4ED3-860C-7399B2365BBB}"/>
    <dgm:cxn modelId="{8D4FBF38-A679-4D6C-AF8C-BC237793FC75}" srcId="{68037241-0DB4-4813-9143-F0E9266B40FD}" destId="{3DE8E8E2-B1BB-4EBF-93CB-1670F22E7878}" srcOrd="2" destOrd="0" parTransId="{A22A6DBF-6036-47B1-963D-7683AD82CE60}" sibTransId="{B75E751B-E951-4486-B438-A19593FA6B1A}"/>
    <dgm:cxn modelId="{7C7AB0D7-A8DF-4A1B-A27C-B498E81E2FD2}" type="presOf" srcId="{EE063A16-9878-4FD6-B217-F626F2691C24}" destId="{BDD4BF51-862B-4576-B43C-26D1DD97AF5C}" srcOrd="0" destOrd="2" presId="urn:microsoft.com/office/officeart/2005/8/layout/vList5"/>
    <dgm:cxn modelId="{BF804552-1995-4384-B5CD-BDDF0250C635}" type="presParOf" srcId="{782FDD58-3D46-4644-9DC1-736CE099A54A}" destId="{C7379503-9890-4313-B273-EA8E89BC59B0}" srcOrd="0" destOrd="0" presId="urn:microsoft.com/office/officeart/2005/8/layout/vList5"/>
    <dgm:cxn modelId="{862EDA87-7BE3-4A8A-9554-5F64247A8C68}" type="presParOf" srcId="{C7379503-9890-4313-B273-EA8E89BC59B0}" destId="{578424C7-D8B1-4DF0-9585-3BF63D56A9AB}" srcOrd="0" destOrd="0" presId="urn:microsoft.com/office/officeart/2005/8/layout/vList5"/>
    <dgm:cxn modelId="{98304922-A313-457D-8F50-625A4A8D153E}" type="presParOf" srcId="{C7379503-9890-4313-B273-EA8E89BC59B0}" destId="{82D3B971-386A-4C5C-B42D-DC3E1A661EB2}" srcOrd="1" destOrd="0" presId="urn:microsoft.com/office/officeart/2005/8/layout/vList5"/>
    <dgm:cxn modelId="{8E2AC675-2236-47A4-96FE-84D04BC801C1}" type="presParOf" srcId="{782FDD58-3D46-4644-9DC1-736CE099A54A}" destId="{71D25A16-64E8-4102-9B90-4C379C091BAA}" srcOrd="1" destOrd="0" presId="urn:microsoft.com/office/officeart/2005/8/layout/vList5"/>
    <dgm:cxn modelId="{2AAE63F0-E6B8-4EF1-98C3-B4D3ACCC1364}" type="presParOf" srcId="{782FDD58-3D46-4644-9DC1-736CE099A54A}" destId="{17ADCAE1-858A-49AC-AABE-B44F6F427C1F}" srcOrd="2" destOrd="0" presId="urn:microsoft.com/office/officeart/2005/8/layout/vList5"/>
    <dgm:cxn modelId="{9C3BECF9-B8BD-415D-B1F6-C556B6985926}" type="presParOf" srcId="{17ADCAE1-858A-49AC-AABE-B44F6F427C1F}" destId="{80790DD6-A1BA-430C-AB89-55CE9EC91724}" srcOrd="0" destOrd="0" presId="urn:microsoft.com/office/officeart/2005/8/layout/vList5"/>
    <dgm:cxn modelId="{879FBACC-8BEA-4B0B-89A3-03668EE419C4}" type="presParOf" srcId="{17ADCAE1-858A-49AC-AABE-B44F6F427C1F}" destId="{CB8F06E6-523E-40A5-BB9A-4F4E0D33CC9F}" srcOrd="1" destOrd="0" presId="urn:microsoft.com/office/officeart/2005/8/layout/vList5"/>
    <dgm:cxn modelId="{B150EC35-F9E1-474C-8A32-7D39A307B399}" type="presParOf" srcId="{782FDD58-3D46-4644-9DC1-736CE099A54A}" destId="{E1B446B8-85B4-4C59-8E47-422A7D3E6A8E}" srcOrd="3" destOrd="0" presId="urn:microsoft.com/office/officeart/2005/8/layout/vList5"/>
    <dgm:cxn modelId="{E7F16C74-A504-4050-BBC9-C9B853806BED}" type="presParOf" srcId="{782FDD58-3D46-4644-9DC1-736CE099A54A}" destId="{3ABD9BFC-E8FB-4A75-B9D2-D14F49C0A84D}" srcOrd="4" destOrd="0" presId="urn:microsoft.com/office/officeart/2005/8/layout/vList5"/>
    <dgm:cxn modelId="{8BF62E77-D5F4-4AEA-88EE-9DF7B9132F2A}" type="presParOf" srcId="{3ABD9BFC-E8FB-4A75-B9D2-D14F49C0A84D}" destId="{AD8929E8-58D4-4C46-AF1C-08450C62C440}" srcOrd="0" destOrd="0" presId="urn:microsoft.com/office/officeart/2005/8/layout/vList5"/>
    <dgm:cxn modelId="{8A17EEFB-6D9A-42AB-BB32-E0962DE1ABCE}" type="presParOf" srcId="{3ABD9BFC-E8FB-4A75-B9D2-D14F49C0A84D}" destId="{BDD4BF51-862B-4576-B43C-26D1DD97AF5C}" srcOrd="1" destOrd="0" presId="urn:microsoft.com/office/officeart/2005/8/layout/vList5"/>
    <dgm:cxn modelId="{60F477E7-2FD1-4D6C-A1F4-4B50F0C88B09}" type="presParOf" srcId="{782FDD58-3D46-4644-9DC1-736CE099A54A}" destId="{0EDFBA23-4AB6-4B81-A079-FE4FC97D0B1F}" srcOrd="5" destOrd="0" presId="urn:microsoft.com/office/officeart/2005/8/layout/vList5"/>
    <dgm:cxn modelId="{19806EC6-7CE4-493D-AAFA-FB978B3AC881}" type="presParOf" srcId="{782FDD58-3D46-4644-9DC1-736CE099A54A}" destId="{A4789FE7-68E3-47B4-A40A-EB7FB408BC8E}" srcOrd="6" destOrd="0" presId="urn:microsoft.com/office/officeart/2005/8/layout/vList5"/>
    <dgm:cxn modelId="{D954AAD3-1A42-4970-AC69-B3C5030D33D7}" type="presParOf" srcId="{A4789FE7-68E3-47B4-A40A-EB7FB408BC8E}" destId="{4DEEE612-3434-482A-8CEA-3DC4016F1EB9}" srcOrd="0" destOrd="0" presId="urn:microsoft.com/office/officeart/2005/8/layout/vList5"/>
    <dgm:cxn modelId="{FD9510CE-3183-41A1-8881-7A8745678DD9}" type="presParOf" srcId="{A4789FE7-68E3-47B4-A40A-EB7FB408BC8E}" destId="{F1BA9655-1B22-46D4-83AF-98007378FC0E}"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2D3B971-386A-4C5C-B42D-DC3E1A661EB2}">
      <dsp:nvSpPr>
        <dsp:cNvPr id="0" name=""/>
        <dsp:cNvSpPr/>
      </dsp:nvSpPr>
      <dsp:spPr>
        <a:xfrm rot="5400000">
          <a:off x="3491047" y="-1238574"/>
          <a:ext cx="1403898" cy="3946350"/>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0" lvl="1" indent="0" algn="l" defTabSz="444500">
            <a:lnSpc>
              <a:spcPct val="100000"/>
            </a:lnSpc>
            <a:spcBef>
              <a:spcPct val="0"/>
            </a:spcBef>
            <a:spcAft>
              <a:spcPts val="0"/>
            </a:spcAft>
            <a:buChar char="••"/>
          </a:pPr>
          <a:r>
            <a:rPr lang="en-US" sz="1000" kern="1200" dirty="0" smtClean="0"/>
            <a:t>Knowledge of Supervision Procedures and Protocol</a:t>
          </a:r>
          <a:endParaRPr lang="en-US" sz="10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en-US" sz="1000" kern="1200" dirty="0" smtClean="0"/>
            <a:t>System and Regulatory Knowledge</a:t>
          </a:r>
          <a:endParaRPr lang="en-US" sz="1000" kern="1200" dirty="0"/>
        </a:p>
        <a:p>
          <a:pPr marL="0" lvl="1" indent="0" algn="l" defTabSz="444500">
            <a:lnSpc>
              <a:spcPct val="100000"/>
            </a:lnSpc>
            <a:spcBef>
              <a:spcPct val="0"/>
            </a:spcBef>
            <a:spcAft>
              <a:spcPts val="0"/>
            </a:spcAft>
            <a:buChar char="••"/>
          </a:pPr>
          <a:r>
            <a:rPr lang="en-US" sz="1000" kern="1200" dirty="0" smtClean="0"/>
            <a:t>Knowledge of HISP Monitoring Policies and Procedures</a:t>
          </a:r>
          <a:endParaRPr lang="en-US" sz="1000" kern="1200" dirty="0"/>
        </a:p>
        <a:p>
          <a:pPr marL="0" lvl="1" indent="0" algn="l" defTabSz="444500">
            <a:lnSpc>
              <a:spcPct val="100000"/>
            </a:lnSpc>
            <a:spcBef>
              <a:spcPct val="0"/>
            </a:spcBef>
            <a:spcAft>
              <a:spcPts val="0"/>
            </a:spcAft>
            <a:buChar char="••"/>
          </a:pPr>
          <a:r>
            <a:rPr lang="en-US" sz="1000" kern="1200" dirty="0" smtClean="0"/>
            <a:t>PSA Organizational Knowledge</a:t>
          </a:r>
          <a:br>
            <a:rPr lang="en-US" sz="1000" kern="1200" dirty="0" smtClean="0"/>
          </a:br>
          <a:r>
            <a:rPr lang="en-US" sz="1000" kern="1200" dirty="0" smtClean="0"/>
            <a:t>  --Mental Health Conditions</a:t>
          </a:r>
          <a:br>
            <a:rPr lang="en-US" sz="1000" kern="1200" dirty="0" smtClean="0"/>
          </a:br>
          <a:r>
            <a:rPr lang="en-US" sz="1000" kern="1200" dirty="0" smtClean="0"/>
            <a:t>  --Substance Related Treatment</a:t>
          </a:r>
          <a:br>
            <a:rPr lang="en-US" sz="1000" kern="1200" dirty="0" smtClean="0"/>
          </a:br>
          <a:r>
            <a:rPr lang="en-US" sz="1000" kern="1200" dirty="0" smtClean="0"/>
            <a:t>  --Treatment Program</a:t>
          </a:r>
          <a:br>
            <a:rPr lang="en-US" sz="1000" kern="1200" dirty="0" smtClean="0"/>
          </a:br>
          <a:r>
            <a:rPr lang="en-US" sz="1000" kern="1200" dirty="0" smtClean="0"/>
            <a:t>  --HISP Program</a:t>
          </a:r>
          <a:endParaRPr lang="en-US" sz="1000" kern="1200" dirty="0"/>
        </a:p>
        <a:p>
          <a:pPr marL="0" lvl="1" indent="0" algn="l" defTabSz="444500">
            <a:lnSpc>
              <a:spcPct val="90000"/>
            </a:lnSpc>
            <a:spcBef>
              <a:spcPct val="0"/>
            </a:spcBef>
            <a:spcAft>
              <a:spcPct val="15000"/>
            </a:spcAft>
            <a:buChar char="••"/>
          </a:pPr>
          <a:r>
            <a:rPr lang="en-US" sz="1000" kern="1200" dirty="0" smtClean="0"/>
            <a:t>Computer Proficiency</a:t>
          </a:r>
          <a:endParaRPr lang="en-US" sz="1000" kern="1200" dirty="0"/>
        </a:p>
      </dsp:txBody>
      <dsp:txXfrm rot="5400000">
        <a:off x="3491047" y="-1238574"/>
        <a:ext cx="1403898" cy="3946350"/>
      </dsp:txXfrm>
    </dsp:sp>
    <dsp:sp modelId="{578424C7-D8B1-4DF0-9585-3BF63D56A9AB}">
      <dsp:nvSpPr>
        <dsp:cNvPr id="0" name=""/>
        <dsp:cNvSpPr/>
      </dsp:nvSpPr>
      <dsp:spPr>
        <a:xfrm>
          <a:off x="0" y="0"/>
          <a:ext cx="2219822" cy="1466643"/>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Technical </a:t>
          </a:r>
          <a:br>
            <a:rPr lang="en-US" sz="1400" kern="1200" dirty="0" smtClean="0"/>
          </a:br>
          <a:r>
            <a:rPr lang="en-US" sz="1400" kern="1200" dirty="0" smtClean="0"/>
            <a:t>Competencies</a:t>
          </a:r>
          <a:endParaRPr lang="en-US" sz="1400" kern="1200" dirty="0"/>
        </a:p>
      </dsp:txBody>
      <dsp:txXfrm>
        <a:off x="0" y="0"/>
        <a:ext cx="2219822" cy="1466643"/>
      </dsp:txXfrm>
    </dsp:sp>
    <dsp:sp modelId="{CB8F06E6-523E-40A5-BB9A-4F4E0D33CC9F}">
      <dsp:nvSpPr>
        <dsp:cNvPr id="0" name=""/>
        <dsp:cNvSpPr/>
      </dsp:nvSpPr>
      <dsp:spPr>
        <a:xfrm rot="5400000">
          <a:off x="3919204" y="-125080"/>
          <a:ext cx="555783" cy="3950208"/>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Interpersonal Skills</a:t>
          </a:r>
          <a:endParaRPr lang="en-US" sz="1000" kern="1200" dirty="0"/>
        </a:p>
        <a:p>
          <a:pPr marL="57150" lvl="1" indent="-57150" algn="l" defTabSz="444500">
            <a:lnSpc>
              <a:spcPct val="90000"/>
            </a:lnSpc>
            <a:spcBef>
              <a:spcPct val="0"/>
            </a:spcBef>
            <a:spcAft>
              <a:spcPct val="15000"/>
            </a:spcAft>
            <a:buChar char="••"/>
          </a:pPr>
          <a:r>
            <a:rPr lang="en-US" sz="1000" kern="1200" dirty="0" smtClean="0"/>
            <a:t>Teamwork</a:t>
          </a:r>
          <a:endParaRPr lang="en-US" sz="1000" kern="1200" dirty="0"/>
        </a:p>
        <a:p>
          <a:pPr marL="57150" lvl="1" indent="-57150" algn="l" defTabSz="444500">
            <a:lnSpc>
              <a:spcPct val="90000"/>
            </a:lnSpc>
            <a:spcBef>
              <a:spcPct val="0"/>
            </a:spcBef>
            <a:spcAft>
              <a:spcPct val="15000"/>
            </a:spcAft>
            <a:buChar char="••"/>
          </a:pPr>
          <a:r>
            <a:rPr lang="en-US" sz="1000" kern="1200" dirty="0" smtClean="0"/>
            <a:t>Customer Service Orientation</a:t>
          </a:r>
          <a:endParaRPr lang="en-US" sz="1000" kern="1200" dirty="0"/>
        </a:p>
      </dsp:txBody>
      <dsp:txXfrm rot="5400000">
        <a:off x="3919204" y="-125080"/>
        <a:ext cx="555783" cy="3950208"/>
      </dsp:txXfrm>
    </dsp:sp>
    <dsp:sp modelId="{80790DD6-A1BA-430C-AB89-55CE9EC91724}">
      <dsp:nvSpPr>
        <dsp:cNvPr id="0" name=""/>
        <dsp:cNvSpPr/>
      </dsp:nvSpPr>
      <dsp:spPr>
        <a:xfrm>
          <a:off x="0" y="1502659"/>
          <a:ext cx="2221992" cy="694729"/>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Interpersonal</a:t>
          </a:r>
          <a:r>
            <a:rPr lang="en-US" sz="2200" kern="1200" dirty="0" smtClean="0"/>
            <a:t> </a:t>
          </a:r>
          <a:r>
            <a:rPr lang="en-US" sz="1400" kern="1200" dirty="0" smtClean="0"/>
            <a:t>Competencies</a:t>
          </a:r>
          <a:endParaRPr lang="en-US" sz="2200" kern="1200" dirty="0"/>
        </a:p>
      </dsp:txBody>
      <dsp:txXfrm>
        <a:off x="0" y="1502659"/>
        <a:ext cx="2221992" cy="694729"/>
      </dsp:txXfrm>
    </dsp:sp>
    <dsp:sp modelId="{BDD4BF51-862B-4576-B43C-26D1DD97AF5C}">
      <dsp:nvSpPr>
        <dsp:cNvPr id="0" name=""/>
        <dsp:cNvSpPr/>
      </dsp:nvSpPr>
      <dsp:spPr>
        <a:xfrm rot="5400000">
          <a:off x="3882011" y="604386"/>
          <a:ext cx="630169" cy="3950208"/>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Initiative</a:t>
          </a:r>
          <a:endParaRPr lang="en-US" sz="1000" kern="1200" dirty="0"/>
        </a:p>
        <a:p>
          <a:pPr marL="57150" lvl="1" indent="-57150" algn="l" defTabSz="444500">
            <a:lnSpc>
              <a:spcPct val="90000"/>
            </a:lnSpc>
            <a:spcBef>
              <a:spcPct val="0"/>
            </a:spcBef>
            <a:spcAft>
              <a:spcPct val="15000"/>
            </a:spcAft>
            <a:buChar char="••"/>
          </a:pPr>
          <a:r>
            <a:rPr lang="en-US" sz="1000" kern="1200" dirty="0" smtClean="0"/>
            <a:t>Conscientiousness</a:t>
          </a:r>
          <a:endParaRPr lang="en-US" sz="1000" kern="1200" dirty="0"/>
        </a:p>
        <a:p>
          <a:pPr marL="57150" lvl="1" indent="-57150" algn="l" defTabSz="444500">
            <a:lnSpc>
              <a:spcPct val="90000"/>
            </a:lnSpc>
            <a:spcBef>
              <a:spcPct val="0"/>
            </a:spcBef>
            <a:spcAft>
              <a:spcPct val="15000"/>
            </a:spcAft>
            <a:buChar char="••"/>
          </a:pPr>
          <a:r>
            <a:rPr lang="en-US" sz="1000" kern="1200" dirty="0" smtClean="0"/>
            <a:t>Planning and Organizing</a:t>
          </a:r>
          <a:endParaRPr lang="en-US" sz="1000" kern="1200" dirty="0"/>
        </a:p>
        <a:p>
          <a:pPr marL="57150" lvl="1" indent="-57150" algn="l" defTabSz="444500">
            <a:lnSpc>
              <a:spcPct val="90000"/>
            </a:lnSpc>
            <a:spcBef>
              <a:spcPct val="0"/>
            </a:spcBef>
            <a:spcAft>
              <a:spcPct val="15000"/>
            </a:spcAft>
            <a:buChar char="••"/>
          </a:pPr>
          <a:r>
            <a:rPr lang="en-US" sz="1000" kern="1200" dirty="0" smtClean="0"/>
            <a:t>Critical Thinking and Problem Solving</a:t>
          </a:r>
          <a:endParaRPr lang="en-US" sz="1000" kern="1200" dirty="0"/>
        </a:p>
      </dsp:txBody>
      <dsp:txXfrm rot="5400000">
        <a:off x="3882011" y="604386"/>
        <a:ext cx="630169" cy="3950208"/>
      </dsp:txXfrm>
    </dsp:sp>
    <dsp:sp modelId="{AD8929E8-58D4-4C46-AF1C-08450C62C440}">
      <dsp:nvSpPr>
        <dsp:cNvPr id="0" name=""/>
        <dsp:cNvSpPr/>
      </dsp:nvSpPr>
      <dsp:spPr>
        <a:xfrm>
          <a:off x="0" y="2232125"/>
          <a:ext cx="2221992" cy="694729"/>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Results Oriented Competencies</a:t>
          </a:r>
          <a:endParaRPr lang="en-US" sz="1400" kern="1200" dirty="0"/>
        </a:p>
      </dsp:txBody>
      <dsp:txXfrm>
        <a:off x="0" y="2232125"/>
        <a:ext cx="2221992" cy="694729"/>
      </dsp:txXfrm>
    </dsp:sp>
    <dsp:sp modelId="{F1BA9655-1B22-46D4-83AF-98007378FC0E}">
      <dsp:nvSpPr>
        <dsp:cNvPr id="0" name=""/>
        <dsp:cNvSpPr/>
      </dsp:nvSpPr>
      <dsp:spPr>
        <a:xfrm rot="5400000">
          <a:off x="3919204" y="1333852"/>
          <a:ext cx="555783" cy="3950208"/>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Adaptability</a:t>
          </a:r>
          <a:endParaRPr lang="en-US" sz="1000" kern="1200" dirty="0"/>
        </a:p>
        <a:p>
          <a:pPr marL="57150" lvl="1" indent="-57150" algn="l" defTabSz="444500">
            <a:lnSpc>
              <a:spcPct val="90000"/>
            </a:lnSpc>
            <a:spcBef>
              <a:spcPct val="0"/>
            </a:spcBef>
            <a:spcAft>
              <a:spcPct val="15000"/>
            </a:spcAft>
            <a:buChar char="••"/>
          </a:pPr>
          <a:r>
            <a:rPr lang="en-US" sz="1000" kern="1200" dirty="0" smtClean="0"/>
            <a:t>Communication</a:t>
          </a:r>
          <a:endParaRPr lang="en-US" sz="1000" kern="1200" dirty="0"/>
        </a:p>
      </dsp:txBody>
      <dsp:txXfrm rot="5400000">
        <a:off x="3919204" y="1333852"/>
        <a:ext cx="555783" cy="3950208"/>
      </dsp:txXfrm>
    </dsp:sp>
    <dsp:sp modelId="{4DEEE612-3434-482A-8CEA-3DC4016F1EB9}">
      <dsp:nvSpPr>
        <dsp:cNvPr id="0" name=""/>
        <dsp:cNvSpPr/>
      </dsp:nvSpPr>
      <dsp:spPr>
        <a:xfrm>
          <a:off x="0" y="2961591"/>
          <a:ext cx="2221992" cy="694729"/>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Professionalism Competencies</a:t>
          </a:r>
          <a:endParaRPr lang="en-US" sz="1400" kern="1200" dirty="0"/>
        </a:p>
      </dsp:txBody>
      <dsp:txXfrm>
        <a:off x="0" y="2961591"/>
        <a:ext cx="2221992" cy="69472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00C10B-36CE-4553-83DB-3C099212374E}" type="datetimeFigureOut">
              <a:rPr lang="en-US" smtClean="0"/>
              <a:pPr/>
              <a:t>7/1/2011</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78FEC2-F5C4-402E-B591-13269FAD141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7961376"/>
            <a:ext cx="6858000" cy="118262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858" y="8071104"/>
            <a:ext cx="1687068" cy="95097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1769364" y="8058912"/>
            <a:ext cx="5088636" cy="950976"/>
          </a:xfrm>
          <a:prstGeom prst="rect">
            <a:avLst/>
          </a:prstGeom>
          <a:solidFill>
            <a:schemeClr val="accent4">
              <a:lumMod val="5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1771650" y="5384800"/>
            <a:ext cx="4857750" cy="24384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1771650" y="8066716"/>
            <a:ext cx="5029200" cy="914400"/>
          </a:xfrm>
          <a:prstGeom prst="rect">
            <a:avLst/>
          </a:prstGeo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57150" y="8091599"/>
            <a:ext cx="1543050" cy="914400"/>
          </a:xfrm>
        </p:spPr>
        <p:txBody>
          <a:bodyPr>
            <a:noAutofit/>
          </a:bodyPr>
          <a:lstStyle>
            <a:lvl1pPr algn="ctr">
              <a:defRPr sz="2000">
                <a:solidFill>
                  <a:srgbClr val="FFFFFF"/>
                </a:solidFill>
              </a:defRPr>
            </a:lvl1pPr>
          </a:lstStyle>
          <a:p>
            <a:fld id="{1F834158-3F43-4714-8443-59B785FFDDD0}" type="datetime1">
              <a:rPr lang="en-US" smtClean="0"/>
              <a:pPr/>
              <a:t>7/1/2011</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9486" y="2133600"/>
            <a:ext cx="6115050" cy="6035040"/>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33C41F-2C7C-4A2C-B194-FA72136DB263}" type="datetime1">
              <a:rPr lang="en-US" smtClean="0"/>
              <a:pPr/>
              <a:t>7/1/2011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0" y="1676400"/>
            <a:ext cx="400050" cy="325968"/>
          </a:xfrm>
          <a:prstGeom prst="rect">
            <a:avLst/>
          </a:prstGeom>
        </p:spPr>
        <p:txBody>
          <a:bodyPr/>
          <a:lstStyle/>
          <a:p>
            <a:fld id="{0672043B-6774-439B-B77B-9A13C4D9CAC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14900" y="812801"/>
            <a:ext cx="1543050" cy="7355417"/>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342900" y="812800"/>
            <a:ext cx="4171950" cy="7355419"/>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914900" y="8331204"/>
            <a:ext cx="1657350" cy="486833"/>
          </a:xfrm>
        </p:spPr>
        <p:txBody>
          <a:bodyPr/>
          <a:lstStyle/>
          <a:p>
            <a:fld id="{31CD4612-1438-4AF0-8448-20275710F349}" type="datetime1">
              <a:rPr lang="en-US" smtClean="0"/>
              <a:pPr/>
              <a:t>7/1/2011</a:t>
            </a:fld>
            <a:endParaRPr lang="en-US"/>
          </a:p>
        </p:txBody>
      </p:sp>
      <p:sp>
        <p:nvSpPr>
          <p:cNvPr id="5" name="Footer Placeholder 4"/>
          <p:cNvSpPr>
            <a:spLocks noGrp="1"/>
          </p:cNvSpPr>
          <p:nvPr>
            <p:ph type="ftr" sz="quarter" idx="11"/>
          </p:nvPr>
        </p:nvSpPr>
        <p:spPr>
          <a:xfrm>
            <a:off x="342901" y="8330944"/>
            <a:ext cx="4180112" cy="486833"/>
          </a:xfrm>
        </p:spPr>
        <p:txBody>
          <a:bodyPr/>
          <a:lstStyle/>
          <a:p>
            <a:endParaRPr lang="en-US"/>
          </a:p>
        </p:txBody>
      </p:sp>
      <p:sp>
        <p:nvSpPr>
          <p:cNvPr id="7" name="Rectangle 6"/>
          <p:cNvSpPr/>
          <p:nvPr/>
        </p:nvSpPr>
        <p:spPr bwMode="white">
          <a:xfrm>
            <a:off x="4572239" y="0"/>
            <a:ext cx="240030" cy="9144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4606529" y="812800"/>
            <a:ext cx="171450" cy="83312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4606529" y="0"/>
            <a:ext cx="171450" cy="7112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4336654" y="263922"/>
            <a:ext cx="711200" cy="183357"/>
          </a:xfrm>
          <a:prstGeom prst="rect">
            <a:avLst/>
          </a:prstGeom>
        </p:spPr>
        <p:txBody>
          <a:bodyPr/>
          <a:lstStyle/>
          <a:p>
            <a:fld id="{0672043B-6774-439B-B77B-9A13C4D9CAC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5410200" cy="457200"/>
          </a:xfrm>
        </p:spPr>
        <p:txBody>
          <a:bodyPr>
            <a:noAutofit/>
          </a:bodyPr>
          <a:lstStyle>
            <a:lvl1pPr>
              <a:defRPr sz="1400" b="1"/>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a:xfrm>
            <a:off x="4857750" y="8153400"/>
            <a:ext cx="2000250" cy="283634"/>
          </a:xfrm>
        </p:spPr>
        <p:txBody>
          <a:bodyPr/>
          <a:lstStyle>
            <a:lvl1pPr>
              <a:defRPr sz="1000"/>
            </a:lvl1pPr>
          </a:lstStyle>
          <a:p>
            <a:fld id="{A9F109CB-D2C5-4BF6-A947-26AD22E975AE}" type="datetime1">
              <a:rPr lang="en-US" smtClean="0"/>
              <a:pPr/>
              <a:t>7/1/2011</a:t>
            </a:fld>
            <a:endParaRPr lang="en-US" dirty="0"/>
          </a:p>
        </p:txBody>
      </p:sp>
      <p:sp>
        <p:nvSpPr>
          <p:cNvPr id="5" name="Footer Placeholder 4"/>
          <p:cNvSpPr>
            <a:spLocks noGrp="1"/>
          </p:cNvSpPr>
          <p:nvPr>
            <p:ph type="ftr" sz="quarter" idx="11"/>
          </p:nvPr>
        </p:nvSpPr>
        <p:spPr>
          <a:xfrm>
            <a:off x="381000" y="8153400"/>
            <a:ext cx="4065812" cy="283375"/>
          </a:xfrm>
        </p:spPr>
        <p:txBody>
          <a:bodyPr/>
          <a:lstStyle>
            <a:lvl1pPr>
              <a:defRPr sz="1000"/>
            </a:lvl1p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28700" y="3657601"/>
            <a:ext cx="5342335" cy="2230967"/>
          </a:xfrm>
          <a:prstGeom prst="rect">
            <a:avLst/>
          </a:prstGeo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2032000"/>
            <a:ext cx="6858000" cy="1524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2133600"/>
            <a:ext cx="971550" cy="13208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028700" y="2133600"/>
            <a:ext cx="5829300" cy="1320800"/>
          </a:xfrm>
          <a:prstGeom prst="rect">
            <a:avLst/>
          </a:prstGeom>
          <a:solidFill>
            <a:schemeClr val="accent4">
              <a:lumMod val="5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028700" y="2133600"/>
            <a:ext cx="5715000" cy="1320800"/>
          </a:xfrm>
        </p:spPr>
        <p:txBody>
          <a:bodyPr/>
          <a:lstStyle>
            <a:lvl1pPr algn="l">
              <a:buNone/>
              <a:defRPr sz="4400" b="0" cap="none">
                <a:solidFill>
                  <a:srgbClr val="FFFFFF"/>
                </a:solidFill>
              </a:defRPr>
            </a:lvl1pPr>
          </a:lstStyle>
          <a:p>
            <a:r>
              <a:rPr kumimoji="0" lang="en-US" dirty="0" smtClean="0"/>
              <a:t>Click to edit Master title style</a:t>
            </a:r>
            <a:endParaRPr kumimoji="0" lang="en-US" dirty="0"/>
          </a:p>
        </p:txBody>
      </p:sp>
      <p:sp>
        <p:nvSpPr>
          <p:cNvPr id="12" name="Date Placeholder 11"/>
          <p:cNvSpPr>
            <a:spLocks noGrp="1"/>
          </p:cNvSpPr>
          <p:nvPr>
            <p:ph type="dt" sz="half" idx="10"/>
          </p:nvPr>
        </p:nvSpPr>
        <p:spPr/>
        <p:txBody>
          <a:bodyPr/>
          <a:lstStyle/>
          <a:p>
            <a:fld id="{2235D53C-1B4F-4DB6-89F9-0199EFB2CB36}" type="datetime1">
              <a:rPr lang="en-US" smtClean="0"/>
              <a:pPr/>
              <a:t>7/1/2011</a:t>
            </a:fld>
            <a:endParaRPr lang="en-US"/>
          </a:p>
        </p:txBody>
      </p:sp>
      <p:sp>
        <p:nvSpPr>
          <p:cNvPr id="13" name="Slide Number Placeholder 12"/>
          <p:cNvSpPr>
            <a:spLocks noGrp="1"/>
          </p:cNvSpPr>
          <p:nvPr>
            <p:ph type="sldNum" sz="quarter" idx="11"/>
          </p:nvPr>
        </p:nvSpPr>
        <p:spPr>
          <a:xfrm>
            <a:off x="0" y="2336800"/>
            <a:ext cx="971550" cy="935568"/>
          </a:xfrm>
          <a:prstGeom prst="rect">
            <a:avLst/>
          </a:prstGeom>
        </p:spPr>
        <p:txBody>
          <a:bodyPr>
            <a:noAutofit/>
          </a:bodyPr>
          <a:lstStyle>
            <a:lvl1pPr>
              <a:defRPr sz="2400">
                <a:solidFill>
                  <a:srgbClr val="FFFFFF"/>
                </a:solidFill>
              </a:defRPr>
            </a:lvl1pPr>
          </a:lstStyle>
          <a:p>
            <a:fld id="{0672043B-6774-439B-B77B-9A13C4D9CAC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457200" y="2119423"/>
            <a:ext cx="2914650" cy="60960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3633676" y="2119423"/>
            <a:ext cx="2914650" cy="60960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959492D0-5654-412F-A5C6-BD1978730E25}" type="datetime1">
              <a:rPr lang="en-US" smtClean="0"/>
              <a:pPr/>
              <a:t>7/1/2011</a:t>
            </a:fld>
            <a:endParaRPr lang="en-US"/>
          </a:p>
        </p:txBody>
      </p:sp>
      <p:sp>
        <p:nvSpPr>
          <p:cNvPr id="10" name="Slide Number Placeholder 9"/>
          <p:cNvSpPr>
            <a:spLocks noGrp="1"/>
          </p:cNvSpPr>
          <p:nvPr>
            <p:ph type="sldNum" sz="quarter" idx="16"/>
          </p:nvPr>
        </p:nvSpPr>
        <p:spPr>
          <a:xfrm>
            <a:off x="0" y="1676400"/>
            <a:ext cx="400050" cy="325968"/>
          </a:xfrm>
          <a:prstGeom prst="rect">
            <a:avLst/>
          </a:prstGeom>
        </p:spPr>
        <p:txBody>
          <a:bodyPr rtlCol="0"/>
          <a:lstStyle/>
          <a:p>
            <a:fld id="{0672043B-6774-439B-B77B-9A13C4D9CAC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00050" y="364067"/>
            <a:ext cx="6115050" cy="1159933"/>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457200" y="3251200"/>
            <a:ext cx="2914650" cy="47752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3600450" y="3251200"/>
            <a:ext cx="2914650" cy="47752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419D0C21-35A0-4B02-97C6-2393F9958C73}" type="datetime1">
              <a:rPr lang="en-US" smtClean="0"/>
              <a:pPr/>
              <a:t>7/1/2011</a:t>
            </a:fld>
            <a:endParaRPr lang="en-US"/>
          </a:p>
        </p:txBody>
      </p:sp>
      <p:sp>
        <p:nvSpPr>
          <p:cNvPr id="12" name="Slide Number Placeholder 11"/>
          <p:cNvSpPr>
            <a:spLocks noGrp="1"/>
          </p:cNvSpPr>
          <p:nvPr>
            <p:ph type="sldNum" sz="quarter" idx="16"/>
          </p:nvPr>
        </p:nvSpPr>
        <p:spPr>
          <a:xfrm>
            <a:off x="0" y="1676400"/>
            <a:ext cx="400050" cy="325968"/>
          </a:xfrm>
          <a:prstGeom prst="rect">
            <a:avLst/>
          </a:prstGeom>
        </p:spPr>
        <p:txBody>
          <a:bodyPr rtlCol="0"/>
          <a:lstStyle/>
          <a:p>
            <a:fld id="{0672043B-6774-439B-B77B-9A13C4D9CAC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457200" y="2336800"/>
            <a:ext cx="2914650" cy="853440"/>
          </a:xfrm>
          <a:prstGeom prst="rect">
            <a:avLst/>
          </a:prstGeo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3600450" y="2336800"/>
            <a:ext cx="2914650" cy="853440"/>
          </a:xfrm>
          <a:prstGeom prst="rect">
            <a:avLst/>
          </a:prstGeo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3BD07D2-E5B1-4931-B2F1-E88F29C111C0}" type="datetime1">
              <a:rPr lang="en-US" smtClean="0"/>
              <a:pPr/>
              <a:t>7/1/2011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0" y="1676400"/>
            <a:ext cx="400050" cy="325968"/>
          </a:xfrm>
          <a:prstGeom prst="rect">
            <a:avLst/>
          </a:prstGeom>
        </p:spPr>
        <p:txBody>
          <a:bodyPr/>
          <a:lstStyle>
            <a:lvl1pPr>
              <a:defRPr>
                <a:solidFill>
                  <a:srgbClr val="FFFFFF"/>
                </a:solidFill>
              </a:defRPr>
            </a:lvl1pPr>
          </a:lstStyle>
          <a:p>
            <a:fld id="{0672043B-6774-439B-B77B-9A13C4D9CAC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114439-EE12-4E10-9939-0E5B64159CE3}" type="datetime1">
              <a:rPr lang="en-US" smtClean="0"/>
              <a:pPr/>
              <a:t>7/1/2011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8331200"/>
            <a:ext cx="400050" cy="508000"/>
          </a:xfrm>
          <a:prstGeom prst="rect">
            <a:avLst/>
          </a:prstGeom>
        </p:spPr>
        <p:txBody>
          <a:bodyPr/>
          <a:lstStyle>
            <a:lvl1pPr>
              <a:defRPr>
                <a:solidFill>
                  <a:schemeClr val="tx2"/>
                </a:solidFill>
              </a:defRPr>
            </a:lvl1pPr>
          </a:lstStyle>
          <a:p>
            <a:fld id="{0672043B-6774-439B-B77B-9A13C4D9CAC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64067"/>
            <a:ext cx="6057900" cy="1159933"/>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4230855-E6D2-4EE1-AF7D-4BD0D0406ECE}" type="datetime1">
              <a:rPr lang="en-US" smtClean="0"/>
              <a:pPr/>
              <a:t>7/1/2011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0" y="1676400"/>
            <a:ext cx="400050" cy="325968"/>
          </a:xfrm>
          <a:prstGeom prst="rect">
            <a:avLst/>
          </a:prstGeom>
        </p:spPr>
        <p:txBody>
          <a:bodyPr/>
          <a:lstStyle>
            <a:lvl1pPr>
              <a:defRPr>
                <a:solidFill>
                  <a:srgbClr val="FFFFFF"/>
                </a:solidFill>
              </a:defRPr>
            </a:lvl1pPr>
          </a:lstStyle>
          <a:p>
            <a:fld id="{0672043B-6774-439B-B77B-9A13C4D9CACB}" type="slidenum">
              <a:rPr lang="en-US" smtClean="0"/>
              <a:pPr/>
              <a:t>‹#›</a:t>
            </a:fld>
            <a:endParaRPr lang="en-US"/>
          </a:p>
        </p:txBody>
      </p:sp>
      <p:sp>
        <p:nvSpPr>
          <p:cNvPr id="3" name="Text Placeholder 2"/>
          <p:cNvSpPr>
            <a:spLocks noGrp="1"/>
          </p:cNvSpPr>
          <p:nvPr>
            <p:ph type="body" idx="2"/>
          </p:nvPr>
        </p:nvSpPr>
        <p:spPr>
          <a:xfrm>
            <a:off x="457200" y="2336800"/>
            <a:ext cx="1200150" cy="5791200"/>
          </a:xfrm>
          <a:prstGeom prst="rect">
            <a:avLst/>
          </a:prstGeo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1771650" y="2336800"/>
            <a:ext cx="4800600" cy="58928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200150" y="7315200"/>
            <a:ext cx="5486400" cy="914400"/>
          </a:xfrm>
          <a:prstGeom prst="rect">
            <a:avLst/>
          </a:prstGeo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6858" y="6096000"/>
            <a:ext cx="6858000" cy="118262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58" y="6217920"/>
            <a:ext cx="1097280" cy="95097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159002" y="6205728"/>
            <a:ext cx="5698998" cy="950976"/>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200150" y="6197600"/>
            <a:ext cx="5486400" cy="9144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085850" y="0"/>
            <a:ext cx="75438" cy="915619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4686300" y="8331201"/>
            <a:ext cx="2000250" cy="486833"/>
          </a:xfrm>
        </p:spPr>
        <p:txBody>
          <a:bodyPr rtlCol="0"/>
          <a:lstStyle/>
          <a:p>
            <a:fld id="{D7B91EC6-99AC-4A27-B0D5-83F4D6498779}" type="datetime1">
              <a:rPr lang="en-US" smtClean="0"/>
              <a:pPr/>
              <a:t>7/1/2011</a:t>
            </a:fld>
            <a:endParaRPr lang="en-US"/>
          </a:p>
        </p:txBody>
      </p:sp>
      <p:sp>
        <p:nvSpPr>
          <p:cNvPr id="13" name="Slide Number Placeholder 12"/>
          <p:cNvSpPr>
            <a:spLocks noGrp="1"/>
          </p:cNvSpPr>
          <p:nvPr>
            <p:ph type="sldNum" sz="quarter" idx="11"/>
          </p:nvPr>
        </p:nvSpPr>
        <p:spPr>
          <a:xfrm>
            <a:off x="0" y="6222999"/>
            <a:ext cx="1085850" cy="884771"/>
          </a:xfrm>
          <a:prstGeom prst="rect">
            <a:avLst/>
          </a:prstGeom>
        </p:spPr>
        <p:txBody>
          <a:bodyPr rtlCol="0"/>
          <a:lstStyle>
            <a:lvl1pPr>
              <a:defRPr sz="2800"/>
            </a:lvl1pPr>
          </a:lstStyle>
          <a:p>
            <a:fld id="{0672043B-6774-439B-B77B-9A13C4D9CACB}" type="slidenum">
              <a:rPr lang="en-US" smtClean="0"/>
              <a:pPr/>
              <a:t>‹#›</a:t>
            </a:fld>
            <a:endParaRPr lang="en-US"/>
          </a:p>
        </p:txBody>
      </p:sp>
      <p:sp>
        <p:nvSpPr>
          <p:cNvPr id="14" name="Footer Placeholder 13"/>
          <p:cNvSpPr>
            <a:spLocks noGrp="1"/>
          </p:cNvSpPr>
          <p:nvPr>
            <p:ph type="ftr" sz="quarter" idx="12"/>
          </p:nvPr>
        </p:nvSpPr>
        <p:spPr>
          <a:xfrm>
            <a:off x="1200150" y="8330942"/>
            <a:ext cx="3429000" cy="486833"/>
          </a:xfrm>
        </p:spPr>
        <p:txBody>
          <a:bodyPr rtlCol="0"/>
          <a:lstStyle/>
          <a:p>
            <a:endParaRPr lang="en-US"/>
          </a:p>
        </p:txBody>
      </p:sp>
      <p:sp>
        <p:nvSpPr>
          <p:cNvPr id="3" name="Picture Placeholder 2"/>
          <p:cNvSpPr>
            <a:spLocks noGrp="1"/>
          </p:cNvSpPr>
          <p:nvPr>
            <p:ph type="pic" idx="1"/>
          </p:nvPr>
        </p:nvSpPr>
        <p:spPr>
          <a:xfrm>
            <a:off x="1170432" y="0"/>
            <a:ext cx="5687568" cy="6091936"/>
          </a:xfrm>
          <a:prstGeom prst="rect">
            <a:avLst/>
          </a:prstGeo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8534400"/>
            <a:ext cx="400050" cy="3048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solidFill>
                <a:schemeClr val="bg1"/>
              </a:solidFill>
            </a:endParaRPr>
          </a:p>
        </p:txBody>
      </p:sp>
      <p:sp>
        <p:nvSpPr>
          <p:cNvPr id="9" name="Rectangle 8"/>
          <p:cNvSpPr/>
          <p:nvPr/>
        </p:nvSpPr>
        <p:spPr>
          <a:xfrm>
            <a:off x="442912" y="8534400"/>
            <a:ext cx="6415088" cy="304800"/>
          </a:xfrm>
          <a:prstGeom prst="rect">
            <a:avLst/>
          </a:prstGeom>
          <a:solidFill>
            <a:schemeClr val="accent4">
              <a:lumMod val="5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228600" y="685800"/>
            <a:ext cx="5181600" cy="457200"/>
          </a:xfrm>
          <a:prstGeom prst="rect">
            <a:avLst/>
          </a:prstGeom>
        </p:spPr>
        <p:txBody>
          <a:bodyPr vert="horz" anchor="ctr">
            <a:noAutofit/>
          </a:bodyPr>
          <a:lstStyle/>
          <a:p>
            <a:r>
              <a:rPr kumimoji="0" lang="en-US" dirty="0" smtClean="0"/>
              <a:t>Click to edit Master title style</a:t>
            </a:r>
            <a:endParaRPr kumimoji="0" lang="en-US" dirty="0"/>
          </a:p>
        </p:txBody>
      </p:sp>
      <p:sp>
        <p:nvSpPr>
          <p:cNvPr id="14" name="Date Placeholder 13"/>
          <p:cNvSpPr>
            <a:spLocks noGrp="1"/>
          </p:cNvSpPr>
          <p:nvPr>
            <p:ph type="dt" sz="half" idx="2"/>
          </p:nvPr>
        </p:nvSpPr>
        <p:spPr>
          <a:xfrm>
            <a:off x="4857750" y="8555566"/>
            <a:ext cx="2000250" cy="283634"/>
          </a:xfrm>
          <a:prstGeom prst="rect">
            <a:avLst/>
          </a:prstGeom>
        </p:spPr>
        <p:txBody>
          <a:bodyPr vert="horz" anchor="ctr" anchorCtr="0"/>
          <a:lstStyle>
            <a:lvl1pPr algn="l" eaLnBrk="1" latinLnBrk="0" hangingPunct="1">
              <a:defRPr kumimoji="0" sz="1000">
                <a:solidFill>
                  <a:schemeClr val="bg1"/>
                </a:solidFill>
              </a:defRPr>
            </a:lvl1pPr>
          </a:lstStyle>
          <a:p>
            <a:fld id="{2B963533-6C46-4D29-8358-BA4207B33AFD}" type="datetime1">
              <a:rPr lang="en-US" smtClean="0"/>
              <a:pPr/>
              <a:t>7/1/2011</a:t>
            </a:fld>
            <a:endParaRPr lang="en-US"/>
          </a:p>
        </p:txBody>
      </p:sp>
      <p:sp>
        <p:nvSpPr>
          <p:cNvPr id="3" name="Footer Placeholder 2"/>
          <p:cNvSpPr>
            <a:spLocks noGrp="1"/>
          </p:cNvSpPr>
          <p:nvPr>
            <p:ph type="ftr" sz="quarter" idx="3"/>
          </p:nvPr>
        </p:nvSpPr>
        <p:spPr>
          <a:xfrm>
            <a:off x="533400" y="8555566"/>
            <a:ext cx="4065812" cy="283375"/>
          </a:xfrm>
          <a:prstGeom prst="rect">
            <a:avLst/>
          </a:prstGeom>
        </p:spPr>
        <p:txBody>
          <a:bodyPr vert="horz" anchor="ctr"/>
          <a:lstStyle>
            <a:lvl1pPr algn="r" eaLnBrk="1" latinLnBrk="0" hangingPunct="1">
              <a:defRPr kumimoji="0" sz="1000">
                <a:solidFill>
                  <a:schemeClr val="bg1"/>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2800" b="1"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1400" kern="1200">
          <a:solidFill>
            <a:schemeClr val="tx1"/>
          </a:solidFill>
          <a:latin typeface="+mn-lt"/>
          <a:ea typeface="+mn-ea"/>
          <a:cs typeface="+mn-cs"/>
        </a:defRPr>
      </a:lvl1pPr>
      <a:lvl2pPr marL="640080" indent="-274320" algn="l" rtl="0" eaLnBrk="1" latinLnBrk="0" hangingPunct="1">
        <a:spcBef>
          <a:spcPts val="550"/>
        </a:spcBef>
        <a:buClr>
          <a:schemeClr val="accent4">
            <a:lumMod val="50000"/>
          </a:schemeClr>
        </a:buClr>
        <a:buSzPct val="70000"/>
        <a:buFont typeface="Wingdings 2"/>
        <a:buChar char=""/>
        <a:defRPr kumimoji="0" sz="12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11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105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105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Office_Word_Document8.docx"/><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Office_Word_Document9.docx"/><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Office_Word_Document10.docx"/><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Office_Word_Document11.docx"/><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Office_Word_Document12.docx"/><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Office_Word_Document13.docx"/><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Office_Word_Document14.docx"/><Relationship Id="rId2" Type="http://schemas.openxmlformats.org/officeDocument/2006/relationships/slideLayout" Target="../slideLayouts/slideLayout2.xml"/><Relationship Id="rId1" Type="http://schemas.openxmlformats.org/officeDocument/2006/relationships/vmlDrawing" Target="../drawings/vmlDrawing14.v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Office_Word_Document15.docx"/><Relationship Id="rId2" Type="http://schemas.openxmlformats.org/officeDocument/2006/relationships/slideLayout" Target="../slideLayouts/slideLayout2.xml"/><Relationship Id="rId1" Type="http://schemas.openxmlformats.org/officeDocument/2006/relationships/vmlDrawing" Target="../drawings/vmlDrawing15.v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Office_Word_Document2.doc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Office_Word_Document3.docx"/><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Office_Word_Document4.docx"/><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Office_Word_Document5.docx"/><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Office_Word_Document6.docx"/><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Office_Word_Document7.docx"/><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PreTrial</a:t>
            </a:r>
            <a:r>
              <a:rPr lang="en-US" dirty="0" smtClean="0"/>
              <a:t> </a:t>
            </a:r>
            <a:r>
              <a:rPr lang="en-US" dirty="0" smtClean="0"/>
              <a:t>Services Agency Competencies</a:t>
            </a:r>
            <a:endParaRPr lang="en-US" dirty="0"/>
          </a:p>
        </p:txBody>
      </p:sp>
      <p:sp>
        <p:nvSpPr>
          <p:cNvPr id="3" name="Subtitle 2"/>
          <p:cNvSpPr>
            <a:spLocks noGrp="1"/>
          </p:cNvSpPr>
          <p:nvPr>
            <p:ph type="subTitle" idx="1"/>
          </p:nvPr>
        </p:nvSpPr>
        <p:spPr/>
        <p:txBody>
          <a:bodyPr/>
          <a:lstStyle/>
          <a:p>
            <a:r>
              <a:rPr lang="en-US" dirty="0" smtClean="0"/>
              <a:t>PSO: Supervision</a:t>
            </a:r>
            <a:endParaRPr lang="en-US" dirty="0"/>
          </a:p>
        </p:txBody>
      </p:sp>
      <p:pic>
        <p:nvPicPr>
          <p:cNvPr id="4" name="Picture 3" descr="PSA seal.gif"/>
          <p:cNvPicPr>
            <a:picLocks noChangeAspect="1"/>
          </p:cNvPicPr>
          <p:nvPr/>
        </p:nvPicPr>
        <p:blipFill>
          <a:blip r:embed="rId2" cstate="print"/>
          <a:stretch>
            <a:fillRect/>
          </a:stretch>
        </p:blipFill>
        <p:spPr>
          <a:xfrm>
            <a:off x="1828800" y="1371600"/>
            <a:ext cx="3429000" cy="3429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Teamwork</a:t>
            </a:r>
            <a:endParaRPr lang="en-US" dirty="0">
              <a:latin typeface="Arial" pitchFamily="34" charset="0"/>
              <a:cs typeface="Arial" pitchFamily="34" charset="0"/>
            </a:endParaRPr>
          </a:p>
        </p:txBody>
      </p:sp>
      <p:sp>
        <p:nvSpPr>
          <p:cNvPr id="22529" name="Rectangle 1"/>
          <p:cNvSpPr>
            <a:spLocks noChangeArrowheads="1"/>
          </p:cNvSpPr>
          <p:nvPr/>
        </p:nvSpPr>
        <p:spPr bwMode="auto">
          <a:xfrm>
            <a:off x="304800" y="1178003"/>
            <a:ext cx="6400800"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Develops and maintains positive and professional working relationships with coworkers.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Collaborates, supports, and cooperates with others to accomplish Unit and Agency goals.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Readily shares relevant information, knowledge, and ideas with team members when appropriate.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Ensures others are kept informed when necessary and involves the appropriate individuals in key decisions when needed.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Follows through with commitments to the team and can be relied upon to complete own responsibilities</a:t>
            </a:r>
          </a:p>
        </p:txBody>
      </p:sp>
      <p:graphicFrame>
        <p:nvGraphicFramePr>
          <p:cNvPr id="22531" name="Object 3"/>
          <p:cNvGraphicFramePr>
            <a:graphicFrameLocks noChangeAspect="1"/>
          </p:cNvGraphicFramePr>
          <p:nvPr/>
        </p:nvGraphicFramePr>
        <p:xfrm>
          <a:off x="304800" y="2981325"/>
          <a:ext cx="6453188" cy="3565525"/>
        </p:xfrm>
        <a:graphic>
          <a:graphicData uri="http://schemas.openxmlformats.org/presentationml/2006/ole">
            <p:oleObj spid="_x0000_s33794" name="Document" r:id="rId3" imgW="9287874" imgH="5146946" progId="Word.Document.12">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Customer Service Orientation</a:t>
            </a:r>
            <a:endParaRPr lang="en-US" dirty="0">
              <a:latin typeface="Arial" pitchFamily="34" charset="0"/>
              <a:cs typeface="Arial" pitchFamily="34" charset="0"/>
            </a:endParaRPr>
          </a:p>
        </p:txBody>
      </p:sp>
      <p:sp>
        <p:nvSpPr>
          <p:cNvPr id="3" name="TextBox 2"/>
          <p:cNvSpPr txBox="1"/>
          <p:nvPr/>
        </p:nvSpPr>
        <p:spPr>
          <a:xfrm>
            <a:off x="304800" y="1371600"/>
            <a:ext cx="6172200" cy="1908215"/>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Is helpful and responsive to relevant internal (e.g., individuals who call the office, other Agency staff) and/or external (e.g., outside agency personnel, defendants) customers or stakeholders.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Solicits and/or incorporates internal and external customer feedback if appropriate.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sound judgment within established guidelines to resolve customer-related problems.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Treats customers courteously and attempts to respond to their needs in a timely manner.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Builds relationships with other agencies and partners and uses these resources efficiently and effectively to achieve objectives.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Shares information with other agencies when appropriate and responds promptly, thoughtfully and thoroughly to other agencies’ requests or needs.</a:t>
            </a:r>
          </a:p>
          <a:p>
            <a:pPr marL="114300" indent="-114300" fontAlgn="base">
              <a:spcBef>
                <a:spcPct val="0"/>
              </a:spcBef>
              <a:spcAft>
                <a:spcPct val="0"/>
              </a:spcAft>
              <a:buSzPct val="120000"/>
              <a:buFont typeface="Arial" pitchFamily="34" charset="0"/>
              <a:buChar char="•"/>
            </a:pPr>
            <a:endParaRPr lang="en-US" sz="1000" dirty="0" smtClean="0">
              <a:latin typeface="Arial" pitchFamily="34" charset="0"/>
              <a:cs typeface="Arial" pitchFamily="34" charset="0"/>
            </a:endParaRPr>
          </a:p>
          <a:p>
            <a:endParaRPr lang="en-US" dirty="0"/>
          </a:p>
        </p:txBody>
      </p:sp>
      <p:graphicFrame>
        <p:nvGraphicFramePr>
          <p:cNvPr id="26628" name="Object 4"/>
          <p:cNvGraphicFramePr>
            <a:graphicFrameLocks/>
          </p:cNvGraphicFramePr>
          <p:nvPr/>
        </p:nvGraphicFramePr>
        <p:xfrm>
          <a:off x="304800" y="3127375"/>
          <a:ext cx="6321425" cy="3856038"/>
        </p:xfrm>
        <a:graphic>
          <a:graphicData uri="http://schemas.openxmlformats.org/presentationml/2006/ole">
            <p:oleObj spid="_x0000_s37890" name="Document" r:id="rId3" imgW="9287874" imgH="5673064" progId="Word.Document.12">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Initiative</a:t>
            </a:r>
            <a:endParaRPr lang="en-US" dirty="0">
              <a:latin typeface="Arial" pitchFamily="34" charset="0"/>
              <a:cs typeface="Arial" pitchFamily="34" charset="0"/>
            </a:endParaRPr>
          </a:p>
        </p:txBody>
      </p:sp>
      <p:sp>
        <p:nvSpPr>
          <p:cNvPr id="3" name="TextBox 2"/>
          <p:cNvSpPr txBox="1"/>
          <p:nvPr/>
        </p:nvSpPr>
        <p:spPr>
          <a:xfrm>
            <a:off x="304800" y="1371600"/>
            <a:ext cx="6172200" cy="1323439"/>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Takes appropriate levels of independent action to identify opportunities, solve problems, and/or complete work.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Provides feedback on procedures and offers suggestions and ideas for change.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Seeks assistance when encountering difficult situations and asks for help at appropriate times.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Shows perseverance in achieving objectives; stays focused and persistent and remains committed to objectives despite obstacles.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a positive outlook and stays motivated when dealing with difficult individuals/situations or when things do not go as planned or recommended.</a:t>
            </a:r>
            <a:endParaRPr lang="en-US" dirty="0"/>
          </a:p>
        </p:txBody>
      </p:sp>
      <p:graphicFrame>
        <p:nvGraphicFramePr>
          <p:cNvPr id="23555" name="Object 3"/>
          <p:cNvGraphicFramePr>
            <a:graphicFrameLocks noChangeAspect="1"/>
          </p:cNvGraphicFramePr>
          <p:nvPr/>
        </p:nvGraphicFramePr>
        <p:xfrm>
          <a:off x="304800" y="3127375"/>
          <a:ext cx="6321425" cy="4333875"/>
        </p:xfrm>
        <a:graphic>
          <a:graphicData uri="http://schemas.openxmlformats.org/presentationml/2006/ole">
            <p:oleObj spid="_x0000_s34818" name="Document" r:id="rId3" imgW="9287874" imgH="6375395" progId="Word.Document.12">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Conscientiousness</a:t>
            </a:r>
            <a:endParaRPr lang="en-US" dirty="0">
              <a:latin typeface="Arial" pitchFamily="34" charset="0"/>
              <a:cs typeface="Arial" pitchFamily="34" charset="0"/>
            </a:endParaRPr>
          </a:p>
        </p:txBody>
      </p:sp>
      <p:sp>
        <p:nvSpPr>
          <p:cNvPr id="3" name="TextBox 2"/>
          <p:cNvSpPr txBox="1"/>
          <p:nvPr/>
        </p:nvSpPr>
        <p:spPr>
          <a:xfrm>
            <a:off x="304800" y="1293674"/>
            <a:ext cx="6172200" cy="1754326"/>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Makes and honors commitments; follows through consistently.</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Attends to important details.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Stays on top of activities to ensure appropriate and timely follow through.</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Produces work that meets Unit objectives, Agency standards, and/or customer expectations.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Follows policies, procedures, guidelines, rules and regulations, including Management Instructions or directives and safety procedures and protocols.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Recognizes situations that may require flexibility or a modification of an existing procedure, and seeks approval for changes at the appropriate times. </a:t>
            </a:r>
          </a:p>
          <a:p>
            <a:pPr marL="114300" lvl="0" indent="-114300" fontAlgn="base">
              <a:spcBef>
                <a:spcPct val="0"/>
              </a:spcBef>
              <a:spcAft>
                <a:spcPct val="0"/>
              </a:spcAft>
              <a:buSzPct val="120000"/>
            </a:pPr>
            <a:r>
              <a:rPr lang="en-US" sz="1000" dirty="0" smtClean="0">
                <a:latin typeface="Arial" pitchFamily="34" charset="0"/>
                <a:cs typeface="Arial" pitchFamily="34" charset="0"/>
              </a:rPr>
              <a:t> </a:t>
            </a:r>
          </a:p>
          <a:p>
            <a:endParaRPr lang="en-US" dirty="0"/>
          </a:p>
        </p:txBody>
      </p:sp>
      <p:graphicFrame>
        <p:nvGraphicFramePr>
          <p:cNvPr id="24580" name="Object 4"/>
          <p:cNvGraphicFramePr>
            <a:graphicFrameLocks/>
          </p:cNvGraphicFramePr>
          <p:nvPr/>
        </p:nvGraphicFramePr>
        <p:xfrm>
          <a:off x="265113" y="3127375"/>
          <a:ext cx="6321425" cy="3498850"/>
        </p:xfrm>
        <a:graphic>
          <a:graphicData uri="http://schemas.openxmlformats.org/presentationml/2006/ole">
            <p:oleObj spid="_x0000_s35842" name="Document" r:id="rId3" imgW="9287874" imgH="5140460" progId="Word.Document.12">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Planning and Organizing</a:t>
            </a:r>
            <a:endParaRPr lang="en-US" dirty="0">
              <a:latin typeface="Arial" pitchFamily="34" charset="0"/>
              <a:cs typeface="Arial" pitchFamily="34" charset="0"/>
            </a:endParaRPr>
          </a:p>
        </p:txBody>
      </p:sp>
      <p:sp>
        <p:nvSpPr>
          <p:cNvPr id="3" name="TextBox 2"/>
          <p:cNvSpPr txBox="1"/>
          <p:nvPr/>
        </p:nvSpPr>
        <p:spPr>
          <a:xfrm>
            <a:off x="304800" y="1371600"/>
            <a:ext cx="6172200" cy="1754326"/>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Collects, organizes, and manages records or files efficiently, completely, and promptly.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Effectively and efficiently utilizes the time available within the standard workday to organize, prioritize and accomplish day-to-day job duties.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Prioritizes work appropriately according to task urgency and importance and reprioritizes tasks as necessary.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Balances multiple priorities and assignments simultaneously.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Ensures individual activities receive appropriate attention to quality/timeliness when completing multiple tasks at the same time.</a:t>
            </a:r>
          </a:p>
          <a:p>
            <a:pPr marL="114300" indent="-114300" fontAlgn="base">
              <a:spcBef>
                <a:spcPct val="0"/>
              </a:spcBef>
              <a:spcAft>
                <a:spcPct val="0"/>
              </a:spcAft>
              <a:buSzPct val="120000"/>
              <a:buFont typeface="Arial" pitchFamily="34" charset="0"/>
              <a:buChar char="•"/>
            </a:pPr>
            <a:endParaRPr lang="en-US" sz="1000" dirty="0" smtClean="0">
              <a:latin typeface="Arial" pitchFamily="34" charset="0"/>
              <a:cs typeface="Arial" pitchFamily="34" charset="0"/>
            </a:endParaRPr>
          </a:p>
          <a:p>
            <a:endParaRPr lang="en-US" dirty="0"/>
          </a:p>
        </p:txBody>
      </p:sp>
      <p:graphicFrame>
        <p:nvGraphicFramePr>
          <p:cNvPr id="27652" name="Object 4"/>
          <p:cNvGraphicFramePr>
            <a:graphicFrameLocks/>
          </p:cNvGraphicFramePr>
          <p:nvPr/>
        </p:nvGraphicFramePr>
        <p:xfrm>
          <a:off x="225425" y="3352800"/>
          <a:ext cx="6321425" cy="2570163"/>
        </p:xfrm>
        <a:graphic>
          <a:graphicData uri="http://schemas.openxmlformats.org/presentationml/2006/ole">
            <p:oleObj spid="_x0000_s38914" name="Document" r:id="rId3" imgW="9287874" imgH="3794535" progId="Word.Document.12">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Critical Thinking and Problem Solving</a:t>
            </a:r>
            <a:endParaRPr lang="en-US" dirty="0">
              <a:latin typeface="Arial" pitchFamily="34" charset="0"/>
              <a:cs typeface="Arial" pitchFamily="34" charset="0"/>
            </a:endParaRPr>
          </a:p>
        </p:txBody>
      </p:sp>
      <p:sp>
        <p:nvSpPr>
          <p:cNvPr id="3" name="TextBox 2"/>
          <p:cNvSpPr txBox="1"/>
          <p:nvPr/>
        </p:nvSpPr>
        <p:spPr>
          <a:xfrm>
            <a:off x="304800" y="1371600"/>
            <a:ext cx="6172200" cy="1446550"/>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Exercises sound judgment across situations, integrating information and assessing relevant input and data to respond to questions and make appropriate decisions based on available information.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Considers potential consequences of a course of action prior to making a decision.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Seeks input or approval from others when necessary.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Collects relevant data, asks probing questions, and secures additional information in order to understand a problem or situation.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Generates viable solutions to problems. </a:t>
            </a:r>
          </a:p>
          <a:p>
            <a:endParaRPr lang="en-US" dirty="0"/>
          </a:p>
        </p:txBody>
      </p:sp>
      <p:graphicFrame>
        <p:nvGraphicFramePr>
          <p:cNvPr id="28676" name="Object 4"/>
          <p:cNvGraphicFramePr>
            <a:graphicFrameLocks/>
          </p:cNvGraphicFramePr>
          <p:nvPr/>
        </p:nvGraphicFramePr>
        <p:xfrm>
          <a:off x="265113" y="3273425"/>
          <a:ext cx="6321425" cy="3008313"/>
        </p:xfrm>
        <a:graphic>
          <a:graphicData uri="http://schemas.openxmlformats.org/presentationml/2006/ole">
            <p:oleObj spid="_x0000_s39938" name="Document" r:id="rId3" imgW="9287874" imgH="4432002" progId="Word.Document.12">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Adaptability</a:t>
            </a:r>
            <a:endParaRPr lang="en-US" dirty="0">
              <a:latin typeface="Arial" pitchFamily="34" charset="0"/>
              <a:cs typeface="Arial" pitchFamily="34" charset="0"/>
            </a:endParaRPr>
          </a:p>
        </p:txBody>
      </p:sp>
      <p:sp>
        <p:nvSpPr>
          <p:cNvPr id="3" name="TextBox 2"/>
          <p:cNvSpPr txBox="1"/>
          <p:nvPr/>
        </p:nvSpPr>
        <p:spPr>
          <a:xfrm>
            <a:off x="304800" y="1371600"/>
            <a:ext cx="6172200" cy="1446550"/>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Continually develops relevant Agency and/or professional knowledge and skill.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Listens to and learns from constructive feedback from others.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openness and willingness to apply new ways of performing tasks to enhance productivity.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Adapts approach and/or demeanor to varying work situations and individuals.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Shows a calm and composed demeanor in stressful, challenging, threatening, or difficult situations.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Keeps situations and relationships professional and objective.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Deals constructively with demanding schedules, workloads, and pressures.</a:t>
            </a:r>
          </a:p>
          <a:p>
            <a:endParaRPr lang="en-US" dirty="0"/>
          </a:p>
        </p:txBody>
      </p:sp>
      <p:graphicFrame>
        <p:nvGraphicFramePr>
          <p:cNvPr id="25604" name="Object 4"/>
          <p:cNvGraphicFramePr>
            <a:graphicFrameLocks/>
          </p:cNvGraphicFramePr>
          <p:nvPr/>
        </p:nvGraphicFramePr>
        <p:xfrm>
          <a:off x="225425" y="3206750"/>
          <a:ext cx="6321425" cy="3895725"/>
        </p:xfrm>
        <a:graphic>
          <a:graphicData uri="http://schemas.openxmlformats.org/presentationml/2006/ole">
            <p:oleObj spid="_x0000_s36866" name="Document" r:id="rId3" imgW="9287874" imgH="5733243" progId="Word.Document.12">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Communication</a:t>
            </a:r>
            <a:endParaRPr lang="en-US" dirty="0">
              <a:latin typeface="Arial" pitchFamily="34" charset="0"/>
              <a:cs typeface="Arial" pitchFamily="34" charset="0"/>
            </a:endParaRPr>
          </a:p>
        </p:txBody>
      </p:sp>
      <p:sp>
        <p:nvSpPr>
          <p:cNvPr id="3" name="TextBox 2"/>
          <p:cNvSpPr txBox="1"/>
          <p:nvPr/>
        </p:nvSpPr>
        <p:spPr>
          <a:xfrm>
            <a:off x="304800" y="1104900"/>
            <a:ext cx="6172200" cy="2400657"/>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Speaks clearly and concisely conveying information effectively in both group and one-on-one situations.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Adjusts communication style and approach as necessary based on the audience’s non-verbal cues, level of expertise, understanding, or perspective.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Simplifies complex information so that others clearly understand key messages.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Listens openly, attentively, and patiently.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Applies appropriate communication strategies with each individual and situation to motivate commitment or influence outcomes when needed.</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Writes clearly and concisely.  Written communications utilize correct grammar, sentence structure and spelling, and are generally free of errors.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Adjusts writing style based on the type of document being produced or the audience receiving information.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Accurately interprets written information and understands words, language, acronyms and/or terminology associated with internal and external Agencies with whom he/she interacts (e.g., mental health, substance abuse, criminal justice, court system, social services, presentence investigations, Parole and Probation, relevant community organizations). </a:t>
            </a:r>
            <a:endParaRPr lang="en-US" dirty="0"/>
          </a:p>
        </p:txBody>
      </p:sp>
      <p:graphicFrame>
        <p:nvGraphicFramePr>
          <p:cNvPr id="29702" name="Object 6"/>
          <p:cNvGraphicFramePr>
            <a:graphicFrameLocks noChangeAspect="1"/>
          </p:cNvGraphicFramePr>
          <p:nvPr/>
        </p:nvGraphicFramePr>
        <p:xfrm>
          <a:off x="463550" y="3578225"/>
          <a:ext cx="6454775" cy="4730750"/>
        </p:xfrm>
        <a:graphic>
          <a:graphicData uri="http://schemas.openxmlformats.org/presentationml/2006/ole">
            <p:oleObj spid="_x0000_s40962" name="Document" r:id="rId3" imgW="9287874" imgH="6817190" progId="Word.Document.12">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PSO: Supervision</a:t>
            </a:r>
            <a:endParaRPr lang="en-US" dirty="0"/>
          </a:p>
        </p:txBody>
      </p:sp>
      <p:sp>
        <p:nvSpPr>
          <p:cNvPr id="10" name="Slide Number Placeholder 9"/>
          <p:cNvSpPr>
            <a:spLocks noGrp="1"/>
          </p:cNvSpPr>
          <p:nvPr>
            <p:ph type="sldNum" sz="quarter" idx="12"/>
          </p:nvPr>
        </p:nvSpPr>
        <p:spPr/>
        <p:txBody>
          <a:bodyPr/>
          <a:lstStyle/>
          <a:p>
            <a:fld id="{0672043B-6774-439B-B77B-9A13C4D9CACB}" type="slidenum">
              <a:rPr lang="en-US" smtClean="0"/>
              <a:pPr/>
              <a:t>2</a:t>
            </a:fld>
            <a:endParaRPr lang="en-US"/>
          </a:p>
        </p:txBody>
      </p:sp>
      <p:graphicFrame>
        <p:nvGraphicFramePr>
          <p:cNvPr id="3" name="Diagram 2"/>
          <p:cNvGraphicFramePr/>
          <p:nvPr/>
        </p:nvGraphicFramePr>
        <p:xfrm>
          <a:off x="457200" y="2209800"/>
          <a:ext cx="61722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533400"/>
            <a:ext cx="6248400" cy="457200"/>
          </a:xfrm>
        </p:spPr>
        <p:txBody>
          <a:bodyPr/>
          <a:lstStyle/>
          <a:p>
            <a:r>
              <a:rPr lang="en-US" dirty="0" smtClean="0">
                <a:latin typeface="Arial" pitchFamily="34" charset="0"/>
                <a:cs typeface="Arial" pitchFamily="34" charset="0"/>
              </a:rPr>
              <a:t>Knowledge of Supervision Procedures and Protocol</a:t>
            </a:r>
            <a:endParaRPr lang="en-US" dirty="0">
              <a:latin typeface="Arial" pitchFamily="34" charset="0"/>
              <a:cs typeface="Arial" pitchFamily="34" charset="0"/>
            </a:endParaRPr>
          </a:p>
        </p:txBody>
      </p:sp>
      <p:sp>
        <p:nvSpPr>
          <p:cNvPr id="9" name="TextBox 8"/>
          <p:cNvSpPr txBox="1"/>
          <p:nvPr/>
        </p:nvSpPr>
        <p:spPr>
          <a:xfrm>
            <a:off x="2667000" y="381000"/>
            <a:ext cx="3962400" cy="246221"/>
          </a:xfrm>
          <a:prstGeom prst="rect">
            <a:avLst/>
          </a:prstGeom>
          <a:noFill/>
        </p:spPr>
        <p:txBody>
          <a:bodyPr wrap="square" rtlCol="0">
            <a:spAutoFit/>
          </a:bodyPr>
          <a:lstStyle/>
          <a:p>
            <a:pPr marL="236538" indent="-236538">
              <a:buFont typeface="Arial" pitchFamily="34" charset="0"/>
              <a:buChar char="•"/>
            </a:pPr>
            <a:endParaRPr lang="en-US" sz="1000" dirty="0"/>
          </a:p>
        </p:txBody>
      </p:sp>
      <p:sp>
        <p:nvSpPr>
          <p:cNvPr id="13" name="Title 6"/>
          <p:cNvSpPr txBox="1">
            <a:spLocks/>
          </p:cNvSpPr>
          <p:nvPr/>
        </p:nvSpPr>
        <p:spPr>
          <a:xfrm>
            <a:off x="304800" y="1143000"/>
            <a:ext cx="6172200" cy="2362200"/>
          </a:xfrm>
          <a:prstGeom prst="rect">
            <a:avLst/>
          </a:prstGeom>
        </p:spPr>
        <p:txBody>
          <a:bodyPr vert="horz" anchor="t">
            <a:no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relevant procedures for processing new defendants with release conditions.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Utilizes automated systems to correctly determine active warrant and criminal history status.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an understanding of compliance review procedures and protocol for supervising defendants.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Manages case files, reports and records around supervision accurately and according to established PSA supervision protocols.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proper procedures for reporting violations of release conditions.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Identifies defendants who would benefit from referral for additional services and is able to complete the referral.</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Creates and submits timely and accurate court reports, informing courts of release condition compliance.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Effectively reports defendant compliance and other information during court hearings when required. </a:t>
            </a:r>
          </a:p>
        </p:txBody>
      </p:sp>
      <p:graphicFrame>
        <p:nvGraphicFramePr>
          <p:cNvPr id="1028" name="Object 4"/>
          <p:cNvGraphicFramePr>
            <a:graphicFrameLocks/>
          </p:cNvGraphicFramePr>
          <p:nvPr/>
        </p:nvGraphicFramePr>
        <p:xfrm>
          <a:off x="228600" y="3409950"/>
          <a:ext cx="6448425" cy="4581525"/>
        </p:xfrm>
        <a:graphic>
          <a:graphicData uri="http://schemas.openxmlformats.org/presentationml/2006/ole">
            <p:oleObj spid="_x0000_s46082" name="Document" r:id="rId3" imgW="9507922" imgH="6743677" progId="Word.Document.12">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latin typeface="Arial" pitchFamily="34" charset="0"/>
                <a:ea typeface="Cambria" pitchFamily="18" charset="0"/>
                <a:cs typeface="Arial" pitchFamily="34" charset="0"/>
              </a:rPr>
              <a:t>System and Regulatory Knowledge</a:t>
            </a:r>
            <a:r>
              <a:rPr lang="en-US" b="0" dirty="0" smtClean="0">
                <a:latin typeface="Arial" pitchFamily="34" charset="0"/>
                <a:cs typeface="Arial" pitchFamily="34" charset="0"/>
              </a:rPr>
              <a:t/>
            </a:r>
            <a:br>
              <a:rPr lang="en-US" b="0" dirty="0" smtClean="0">
                <a:latin typeface="Arial" pitchFamily="34" charset="0"/>
                <a:cs typeface="Arial" pitchFamily="34" charset="0"/>
              </a:rPr>
            </a:br>
            <a:endParaRPr lang="en-US" dirty="0">
              <a:latin typeface="Arial" pitchFamily="34" charset="0"/>
              <a:cs typeface="Arial" pitchFamily="34" charset="0"/>
            </a:endParaRPr>
          </a:p>
        </p:txBody>
      </p:sp>
      <p:sp>
        <p:nvSpPr>
          <p:cNvPr id="2049" name="Rectangle 1"/>
          <p:cNvSpPr>
            <a:spLocks noChangeArrowheads="1"/>
          </p:cNvSpPr>
          <p:nvPr/>
        </p:nvSpPr>
        <p:spPr bwMode="auto">
          <a:xfrm>
            <a:off x="304800" y="1143743"/>
            <a:ext cx="6096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Exhibits an understanding of relevant aspects of DC Superior Court and/or US District Court system operations, structure, and/or processes.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the relevant operations of local surrounding law enforcement agencies and/or judicial systems (e.g., those relevant to a specific job such as Metropolitan Police Department, Virginia law enforcement, Probation and Parole, U.S. Capital Police, U.S. Park Police, U.S. Marshal Service, other pretrial agencies) in order to obtain and share information related to supervision, treatment, drug testing, and/or monitoring of defendants.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Displays an understanding of federal, state, district, and agency policies, regulations, and laws regarding the safekeeping and release of the Agency’s information (e.g., personally identifiable information (PII), FOIA, treatment information, mental health information, etc.).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and follows federal records management laws.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2051" name="Object 3"/>
          <p:cNvGraphicFramePr>
            <a:graphicFrameLocks noChangeAspect="1"/>
          </p:cNvGraphicFramePr>
          <p:nvPr/>
        </p:nvGraphicFramePr>
        <p:xfrm>
          <a:off x="225425" y="3127375"/>
          <a:ext cx="6480175" cy="3008313"/>
        </p:xfrm>
        <a:graphic>
          <a:graphicData uri="http://schemas.openxmlformats.org/presentationml/2006/ole">
            <p:oleObj spid="_x0000_s30722" name="Document" r:id="rId3" imgW="9517054" imgH="4436687" progId="Word.Document.12">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6629400" cy="457200"/>
          </a:xfrm>
        </p:spPr>
        <p:txBody>
          <a:bodyPr/>
          <a:lstStyle/>
          <a:p>
            <a:pPr lvl="0"/>
            <a:r>
              <a:rPr lang="en-US" dirty="0" smtClean="0">
                <a:latin typeface="Arial" pitchFamily="34" charset="0"/>
                <a:ea typeface="Calibri" pitchFamily="34" charset="0"/>
                <a:cs typeface="Arial" pitchFamily="34" charset="0"/>
              </a:rPr>
              <a:t>District of Columbia Pretrial Services Agency (PSA) </a:t>
            </a:r>
            <a:br>
              <a:rPr lang="en-US" dirty="0" smtClean="0">
                <a:latin typeface="Arial" pitchFamily="34" charset="0"/>
                <a:ea typeface="Calibri" pitchFamily="34" charset="0"/>
                <a:cs typeface="Arial" pitchFamily="34" charset="0"/>
              </a:rPr>
            </a:br>
            <a:r>
              <a:rPr lang="en-US" dirty="0" smtClean="0">
                <a:latin typeface="Arial" pitchFamily="34" charset="0"/>
                <a:ea typeface="Calibri" pitchFamily="34" charset="0"/>
                <a:cs typeface="Arial" pitchFamily="34" charset="0"/>
              </a:rPr>
              <a:t>Organizational Knowledge</a:t>
            </a:r>
            <a:endParaRPr lang="en-US" dirty="0">
              <a:latin typeface="Arial" pitchFamily="34" charset="0"/>
              <a:cs typeface="Arial" pitchFamily="34" charset="0"/>
            </a:endParaRPr>
          </a:p>
        </p:txBody>
      </p:sp>
      <p:sp>
        <p:nvSpPr>
          <p:cNvPr id="18433" name="Rectangle 1"/>
          <p:cNvSpPr>
            <a:spLocks noChangeArrowheads="1"/>
          </p:cNvSpPr>
          <p:nvPr/>
        </p:nvSpPr>
        <p:spPr bwMode="auto">
          <a:xfrm>
            <a:off x="152400" y="1270337"/>
            <a:ext cx="6324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and is able to communicate the vision, mission, and strategy of the PSA and how one’s work aligns with and integrates with other PSA programs and services.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Has an understanding of how and why the PSA was established, including District of Columbia Superior Court and US District Court bail laws (e.g., The Bail Reform Act).</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PSA’s various offices, programs, structure, and functions, and utilizes this knowledge to obtain information, or make suggestions, recommendations, or decisions. </a:t>
            </a:r>
          </a:p>
        </p:txBody>
      </p:sp>
      <p:graphicFrame>
        <p:nvGraphicFramePr>
          <p:cNvPr id="18434" name="Object 2"/>
          <p:cNvGraphicFramePr>
            <a:graphicFrameLocks noChangeAspect="1"/>
          </p:cNvGraphicFramePr>
          <p:nvPr/>
        </p:nvGraphicFramePr>
        <p:xfrm>
          <a:off x="228600" y="2514600"/>
          <a:ext cx="6400800" cy="2352675"/>
        </p:xfrm>
        <a:graphic>
          <a:graphicData uri="http://schemas.openxmlformats.org/presentationml/2006/ole">
            <p:oleObj spid="_x0000_s43010" name="Document" r:id="rId3" imgW="9422877" imgH="3465891" progId="Word.Document.12">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Specific Program or Technical Area Knowledge </a:t>
            </a:r>
            <a:br>
              <a:rPr lang="en-US" dirty="0" smtClean="0"/>
            </a:br>
            <a:endParaRPr lang="en-US" dirty="0"/>
          </a:p>
        </p:txBody>
      </p:sp>
      <p:sp>
        <p:nvSpPr>
          <p:cNvPr id="3" name="TextBox 2"/>
          <p:cNvSpPr txBox="1"/>
          <p:nvPr/>
        </p:nvSpPr>
        <p:spPr>
          <a:xfrm>
            <a:off x="261604" y="1371600"/>
            <a:ext cx="3776996" cy="246221"/>
          </a:xfrm>
          <a:prstGeom prst="rect">
            <a:avLst/>
          </a:prstGeom>
          <a:noFill/>
        </p:spPr>
        <p:txBody>
          <a:bodyPr wrap="none" rtlCol="0">
            <a:spAutoFit/>
          </a:bodyPr>
          <a:lstStyle/>
          <a:p>
            <a:r>
              <a:rPr lang="en-US" sz="1000" dirty="0" smtClean="0">
                <a:latin typeface="Arial" pitchFamily="34" charset="0"/>
                <a:cs typeface="Arial" pitchFamily="34" charset="0"/>
              </a:rPr>
              <a:t>Choose those that apply to this person’s area of responsibility:</a:t>
            </a:r>
            <a:endParaRPr lang="en-US" sz="1000" dirty="0">
              <a:latin typeface="Arial" pitchFamily="34" charset="0"/>
              <a:cs typeface="Arial" pitchFamily="34" charset="0"/>
            </a:endParaRPr>
          </a:p>
        </p:txBody>
      </p:sp>
      <p:graphicFrame>
        <p:nvGraphicFramePr>
          <p:cNvPr id="19458" name="Object 2"/>
          <p:cNvGraphicFramePr>
            <a:graphicFrameLocks noChangeAspect="1"/>
          </p:cNvGraphicFramePr>
          <p:nvPr/>
        </p:nvGraphicFramePr>
        <p:xfrm>
          <a:off x="304800" y="1828800"/>
          <a:ext cx="6400800" cy="4619625"/>
        </p:xfrm>
        <a:graphic>
          <a:graphicData uri="http://schemas.openxmlformats.org/presentationml/2006/ole">
            <p:oleObj spid="_x0000_s44034" name="Document" r:id="rId3" imgW="9287874" imgH="6704399" progId="Word.Document.12">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6172200" cy="457200"/>
          </a:xfrm>
        </p:spPr>
        <p:txBody>
          <a:bodyPr/>
          <a:lstStyle/>
          <a:p>
            <a:r>
              <a:rPr lang="en-US" dirty="0" smtClean="0"/>
              <a:t>Additional Specific Program or Technical Area Knowledge  (cont’d)</a:t>
            </a:r>
            <a:br>
              <a:rPr lang="en-US" dirty="0" smtClean="0"/>
            </a:br>
            <a:endParaRPr lang="en-US" dirty="0"/>
          </a:p>
        </p:txBody>
      </p:sp>
      <p:sp>
        <p:nvSpPr>
          <p:cNvPr id="3" name="TextBox 2"/>
          <p:cNvSpPr txBox="1"/>
          <p:nvPr/>
        </p:nvSpPr>
        <p:spPr>
          <a:xfrm>
            <a:off x="261604" y="1371600"/>
            <a:ext cx="3776996" cy="246221"/>
          </a:xfrm>
          <a:prstGeom prst="rect">
            <a:avLst/>
          </a:prstGeom>
          <a:noFill/>
        </p:spPr>
        <p:txBody>
          <a:bodyPr wrap="none" rtlCol="0">
            <a:spAutoFit/>
          </a:bodyPr>
          <a:lstStyle/>
          <a:p>
            <a:r>
              <a:rPr lang="en-US" sz="1000" dirty="0" smtClean="0">
                <a:latin typeface="Arial" pitchFamily="34" charset="0"/>
                <a:cs typeface="Arial" pitchFamily="34" charset="0"/>
              </a:rPr>
              <a:t>Choose those that apply to this person’s area of responsibility:</a:t>
            </a:r>
            <a:endParaRPr lang="en-US" sz="1000" dirty="0">
              <a:latin typeface="Arial" pitchFamily="34" charset="0"/>
              <a:cs typeface="Arial" pitchFamily="34" charset="0"/>
            </a:endParaRPr>
          </a:p>
        </p:txBody>
      </p:sp>
      <p:graphicFrame>
        <p:nvGraphicFramePr>
          <p:cNvPr id="19458" name="Object 2"/>
          <p:cNvGraphicFramePr>
            <a:graphicFrameLocks noChangeAspect="1"/>
          </p:cNvGraphicFramePr>
          <p:nvPr/>
        </p:nvGraphicFramePr>
        <p:xfrm>
          <a:off x="304800" y="1828800"/>
          <a:ext cx="6400800" cy="4619625"/>
        </p:xfrm>
        <a:graphic>
          <a:graphicData uri="http://schemas.openxmlformats.org/presentationml/2006/ole">
            <p:oleObj spid="_x0000_s48130" name="Document" r:id="rId3" imgW="9287874" imgH="6704399" progId="Word.Document.12">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700" b="0" dirty="0" smtClean="0">
                <a:latin typeface="Arial" pitchFamily="34" charset="0"/>
                <a:cs typeface="Arial" pitchFamily="34" charset="0"/>
              </a:rPr>
              <a:t/>
            </a:r>
            <a:br>
              <a:rPr lang="en-US" sz="700" b="0" dirty="0" smtClean="0">
                <a:latin typeface="Arial" pitchFamily="34" charset="0"/>
                <a:cs typeface="Arial" pitchFamily="34" charset="0"/>
              </a:rPr>
            </a:br>
            <a:r>
              <a:rPr lang="en-US" dirty="0" smtClean="0">
                <a:latin typeface="Arial" pitchFamily="34" charset="0"/>
                <a:ea typeface="Cambria" pitchFamily="18" charset="0"/>
                <a:cs typeface="Arial" pitchFamily="34" charset="0"/>
              </a:rPr>
              <a:t>Computer Proficiency</a:t>
            </a:r>
            <a:endParaRPr lang="en-US" dirty="0"/>
          </a:p>
        </p:txBody>
      </p:sp>
      <p:sp>
        <p:nvSpPr>
          <p:cNvPr id="20481" name="Rectangle 1"/>
          <p:cNvSpPr>
            <a:spLocks noChangeArrowheads="1"/>
          </p:cNvSpPr>
          <p:nvPr/>
        </p:nvSpPr>
        <p:spPr bwMode="auto">
          <a:xfrm>
            <a:off x="228600" y="1422736"/>
            <a:ext cx="6324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Utilizes Microsoft Office tools (Outlook, Word, Excel, and PowerPoint) required to perform job duties such as writing reports and letters, creating and updating logs, or producing presentations when necessary.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Performs basic computer operations (e.g., accessing drives).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a knowledge of, accesses and uses relevant systems needed to perform job duties (e.g., PRISM, </a:t>
            </a:r>
            <a:r>
              <a:rPr lang="en-US" sz="1000" dirty="0" err="1" smtClean="0">
                <a:latin typeface="Arial" pitchFamily="34" charset="0"/>
                <a:cs typeface="Arial" pitchFamily="34" charset="0"/>
              </a:rPr>
              <a:t>Courtview</a:t>
            </a:r>
            <a:r>
              <a:rPr lang="en-US" sz="1000" dirty="0" smtClean="0">
                <a:latin typeface="Arial" pitchFamily="34" charset="0"/>
                <a:cs typeface="Arial" pitchFamily="34" charset="0"/>
              </a:rPr>
              <a:t>, JACCS, SMART, PACER, e-Agent, WALES, outside agency websites, NCIC, RMS, JUSTIS, G4S, </a:t>
            </a:r>
            <a:r>
              <a:rPr lang="en-US" sz="1000" dirty="0" err="1" smtClean="0">
                <a:latin typeface="Arial" pitchFamily="34" charset="0"/>
                <a:cs typeface="Arial" pitchFamily="34" charset="0"/>
              </a:rPr>
              <a:t>OMNIlink</a:t>
            </a:r>
            <a:r>
              <a:rPr lang="en-US" sz="1000" dirty="0" smtClean="0">
                <a:latin typeface="Arial" pitchFamily="34" charset="0"/>
                <a:cs typeface="Arial" pitchFamily="34" charset="0"/>
              </a:rPr>
              <a:t>, </a:t>
            </a:r>
            <a:r>
              <a:rPr lang="en-US" sz="1000" dirty="0" err="1" smtClean="0">
                <a:latin typeface="Arial" pitchFamily="34" charset="0"/>
                <a:cs typeface="Arial" pitchFamily="34" charset="0"/>
              </a:rPr>
              <a:t>Accucare</a:t>
            </a:r>
            <a:r>
              <a:rPr lang="en-US" sz="1000" dirty="0" smtClean="0">
                <a:latin typeface="Arial" pitchFamily="34" charset="0"/>
                <a:cs typeface="Arial" pitchFamily="34" charset="0"/>
              </a:rPr>
              <a:t>; DTMS, Track-it).   </a:t>
            </a:r>
          </a:p>
        </p:txBody>
      </p:sp>
      <p:graphicFrame>
        <p:nvGraphicFramePr>
          <p:cNvPr id="20483" name="Object 3"/>
          <p:cNvGraphicFramePr>
            <a:graphicFrameLocks noChangeAspect="1"/>
          </p:cNvGraphicFramePr>
          <p:nvPr/>
        </p:nvGraphicFramePr>
        <p:xfrm>
          <a:off x="304800" y="3114675"/>
          <a:ext cx="6321425" cy="2173288"/>
        </p:xfrm>
        <a:graphic>
          <a:graphicData uri="http://schemas.openxmlformats.org/presentationml/2006/ole">
            <p:oleObj spid="_x0000_s31746" name="Document" r:id="rId3" imgW="9287874" imgH="3195625" progId="Word.Document.12">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Interpersonal Skills</a:t>
            </a:r>
            <a:endParaRPr lang="en-US" dirty="0">
              <a:latin typeface="Arial" pitchFamily="34" charset="0"/>
              <a:cs typeface="Arial" pitchFamily="34" charset="0"/>
            </a:endParaRPr>
          </a:p>
        </p:txBody>
      </p:sp>
      <p:sp>
        <p:nvSpPr>
          <p:cNvPr id="20481" name="Rectangle 1"/>
          <p:cNvSpPr>
            <a:spLocks noChangeArrowheads="1"/>
          </p:cNvSpPr>
          <p:nvPr/>
        </p:nvSpPr>
        <p:spPr bwMode="auto">
          <a:xfrm>
            <a:off x="228600" y="1371599"/>
            <a:ext cx="6324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Fosters relationships; builds rapport with others from various demographic backgrounds (e.g., educational, socioeconomic, racial, etc.) and individuals who have varying personal histories and personalities.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Shows sensitivity to others’ needs, opinions, background, circumstances, and concerns.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appropriate objectivity in situations.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Resolves conflicts or disagreements in a constructive way.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an appreciation for differences in perspectives and opinions.</a:t>
            </a:r>
          </a:p>
        </p:txBody>
      </p:sp>
      <p:graphicFrame>
        <p:nvGraphicFramePr>
          <p:cNvPr id="21507" name="Object 3"/>
          <p:cNvGraphicFramePr>
            <a:graphicFrameLocks/>
          </p:cNvGraphicFramePr>
          <p:nvPr/>
        </p:nvGraphicFramePr>
        <p:xfrm>
          <a:off x="304800" y="3060700"/>
          <a:ext cx="6321425" cy="3617913"/>
        </p:xfrm>
        <a:graphic>
          <a:graphicData uri="http://schemas.openxmlformats.org/presentationml/2006/ole">
            <p:oleObj spid="_x0000_s32770" name="Document" r:id="rId3" imgW="9287874" imgH="5315592" progId="Word.Document.12">
              <p:embed/>
            </p:oleObj>
          </a:graphicData>
        </a:graphic>
      </p:graphicFrame>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10523</TotalTime>
  <Words>1424</Words>
  <Application>Microsoft Office PowerPoint</Application>
  <PresentationFormat>On-screen Show (4:3)</PresentationFormat>
  <Paragraphs>111</Paragraphs>
  <Slides>17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Median</vt:lpstr>
      <vt:lpstr>Document</vt:lpstr>
      <vt:lpstr>PreTrial Services Agency Competencies</vt:lpstr>
      <vt:lpstr>PSO: Supervision</vt:lpstr>
      <vt:lpstr>Knowledge of Supervision Procedures and Protocol</vt:lpstr>
      <vt:lpstr>System and Regulatory Knowledge </vt:lpstr>
      <vt:lpstr>District of Columbia Pretrial Services Agency (PSA)  Organizational Knowledge</vt:lpstr>
      <vt:lpstr>Additional Specific Program or Technical Area Knowledge  </vt:lpstr>
      <vt:lpstr>Additional Specific Program or Technical Area Knowledge  (cont’d) </vt:lpstr>
      <vt:lpstr> Computer Proficiency</vt:lpstr>
      <vt:lpstr>Interpersonal Skills</vt:lpstr>
      <vt:lpstr>Teamwork</vt:lpstr>
      <vt:lpstr>Customer Service Orientation</vt:lpstr>
      <vt:lpstr>Initiative</vt:lpstr>
      <vt:lpstr>Conscientiousness</vt:lpstr>
      <vt:lpstr>Planning and Organizing</vt:lpstr>
      <vt:lpstr>Critical Thinking and Problem Solving</vt:lpstr>
      <vt:lpstr>Adaptability</vt:lpstr>
      <vt:lpstr>Communication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Laura</dc:creator>
  <cp:lastModifiedBy>childressr</cp:lastModifiedBy>
  <cp:revision>21</cp:revision>
  <dcterms:created xsi:type="dcterms:W3CDTF">2011-04-19T14:35:25Z</dcterms:created>
  <dcterms:modified xsi:type="dcterms:W3CDTF">2011-07-01T18:17:42Z</dcterms:modified>
</cp:coreProperties>
</file>