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56" r:id="rId2"/>
    <p:sldId id="260" r:id="rId3"/>
    <p:sldId id="257" r:id="rId4"/>
    <p:sldId id="275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72" y="21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89B30-D5F0-4AE1-85DC-06605178CFC2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037241-0DB4-4813-9143-F0E9266B40FD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1400" dirty="0" smtClean="0"/>
            <a:t>Technical </a:t>
          </a:r>
          <a:br>
            <a:rPr lang="en-US" sz="1400" dirty="0" smtClean="0"/>
          </a:br>
          <a:r>
            <a:rPr lang="en-US" sz="1400" dirty="0" smtClean="0"/>
            <a:t>Competencies</a:t>
          </a:r>
          <a:endParaRPr lang="en-US" sz="1400" dirty="0"/>
        </a:p>
      </dgm:t>
    </dgm:pt>
    <dgm:pt modelId="{F723D4A1-E8DC-43A8-909E-70AF67A3C47A}" type="parTrans" cxnId="{3C2900C2-0E68-4958-B69C-EBAD72D70446}">
      <dgm:prSet/>
      <dgm:spPr/>
      <dgm:t>
        <a:bodyPr/>
        <a:lstStyle/>
        <a:p>
          <a:endParaRPr lang="en-US"/>
        </a:p>
      </dgm:t>
    </dgm:pt>
    <dgm:pt modelId="{CE79727E-09D5-4114-AABA-A06579398740}" type="sibTrans" cxnId="{3C2900C2-0E68-4958-B69C-EBAD72D70446}">
      <dgm:prSet/>
      <dgm:spPr/>
      <dgm:t>
        <a:bodyPr/>
        <a:lstStyle/>
        <a:p>
          <a:endParaRPr lang="en-US"/>
        </a:p>
      </dgm:t>
    </dgm:pt>
    <dgm:pt modelId="{29EA8F2E-7FEF-444E-8DE6-AB258D823770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en-US" sz="1000" dirty="0" smtClean="0"/>
            <a:t>Knowledge of Quality Assurance Policies and Procedures</a:t>
          </a:r>
          <a:endParaRPr lang="en-US" sz="1000" dirty="0"/>
        </a:p>
      </dgm:t>
    </dgm:pt>
    <dgm:pt modelId="{071F8852-5903-456B-897B-CD4F64723240}" type="parTrans" cxnId="{874D5425-7CCE-48D0-AF5A-117B021CF333}">
      <dgm:prSet/>
      <dgm:spPr/>
      <dgm:t>
        <a:bodyPr/>
        <a:lstStyle/>
        <a:p>
          <a:endParaRPr lang="en-US"/>
        </a:p>
      </dgm:t>
    </dgm:pt>
    <dgm:pt modelId="{8495ECD0-9B23-4B20-A7E6-8119C8AA7B46}" type="sibTrans" cxnId="{874D5425-7CCE-48D0-AF5A-117B021CF333}">
      <dgm:prSet/>
      <dgm:spPr/>
      <dgm:t>
        <a:bodyPr/>
        <a:lstStyle/>
        <a:p>
          <a:endParaRPr lang="en-US"/>
        </a:p>
      </dgm:t>
    </dgm:pt>
    <dgm:pt modelId="{CDDE0A6B-2CDE-427F-BFDF-BF258DFFD2B3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0" indent="0">
            <a:lnSpc>
              <a:spcPct val="100000"/>
            </a:lnSpc>
            <a:spcAft>
              <a:spcPts val="0"/>
            </a:spcAft>
          </a:pPr>
          <a:r>
            <a:rPr lang="en-US" sz="1000" dirty="0" smtClean="0"/>
            <a:t>Strategic Thinking and Planning</a:t>
          </a:r>
          <a:endParaRPr lang="en-US" sz="1000" dirty="0"/>
        </a:p>
      </dgm:t>
    </dgm:pt>
    <dgm:pt modelId="{D26A9DB8-2026-458E-8BDA-A20BD9DF497A}" type="parTrans" cxnId="{0DD4F7C2-7591-4434-9863-E852C9006A2B}">
      <dgm:prSet/>
      <dgm:spPr/>
      <dgm:t>
        <a:bodyPr/>
        <a:lstStyle/>
        <a:p>
          <a:endParaRPr lang="en-US"/>
        </a:p>
      </dgm:t>
    </dgm:pt>
    <dgm:pt modelId="{6756EC9E-9962-4A61-8028-A39AA13A814C}" type="sibTrans" cxnId="{0DD4F7C2-7591-4434-9863-E852C9006A2B}">
      <dgm:prSet/>
      <dgm:spPr/>
      <dgm:t>
        <a:bodyPr/>
        <a:lstStyle/>
        <a:p>
          <a:endParaRPr lang="en-US"/>
        </a:p>
      </dgm:t>
    </dgm:pt>
    <dgm:pt modelId="{782FDD58-3D46-4644-9DC1-736CE099A54A}" type="pres">
      <dgm:prSet presAssocID="{D7D89B30-D5F0-4AE1-85DC-06605178CF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379503-9890-4313-B273-EA8E89BC59B0}" type="pres">
      <dgm:prSet presAssocID="{68037241-0DB4-4813-9143-F0E9266B40FD}" presName="linNode" presStyleCnt="0"/>
      <dgm:spPr/>
    </dgm:pt>
    <dgm:pt modelId="{578424C7-D8B1-4DF0-9585-3BF63D56A9AB}" type="pres">
      <dgm:prSet presAssocID="{68037241-0DB4-4813-9143-F0E9266B40FD}" presName="parentText" presStyleLbl="node1" presStyleIdx="0" presStyleCnt="1" custScaleY="37556" custLinFactNeighborY="-346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3B971-386A-4C5C-B42D-DC3E1A661EB2}" type="pres">
      <dgm:prSet presAssocID="{68037241-0DB4-4813-9143-F0E9266B40FD}" presName="descendantText" presStyleLbl="alignAccFollowNode1" presStyleIdx="0" presStyleCnt="1" custScaleY="45846" custLinFactNeighborY="-46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F1282E-19B1-4C9A-A173-FF1ECD5770F7}" type="presOf" srcId="{CDDE0A6B-2CDE-427F-BFDF-BF258DFFD2B3}" destId="{82D3B971-386A-4C5C-B42D-DC3E1A661EB2}" srcOrd="0" destOrd="1" presId="urn:microsoft.com/office/officeart/2005/8/layout/vList5"/>
    <dgm:cxn modelId="{874D5425-7CCE-48D0-AF5A-117B021CF333}" srcId="{68037241-0DB4-4813-9143-F0E9266B40FD}" destId="{29EA8F2E-7FEF-444E-8DE6-AB258D823770}" srcOrd="0" destOrd="0" parTransId="{071F8852-5903-456B-897B-CD4F64723240}" sibTransId="{8495ECD0-9B23-4B20-A7E6-8119C8AA7B46}"/>
    <dgm:cxn modelId="{0DD4F7C2-7591-4434-9863-E852C9006A2B}" srcId="{68037241-0DB4-4813-9143-F0E9266B40FD}" destId="{CDDE0A6B-2CDE-427F-BFDF-BF258DFFD2B3}" srcOrd="1" destOrd="0" parTransId="{D26A9DB8-2026-458E-8BDA-A20BD9DF497A}" sibTransId="{6756EC9E-9962-4A61-8028-A39AA13A814C}"/>
    <dgm:cxn modelId="{3C2900C2-0E68-4958-B69C-EBAD72D70446}" srcId="{D7D89B30-D5F0-4AE1-85DC-06605178CFC2}" destId="{68037241-0DB4-4813-9143-F0E9266B40FD}" srcOrd="0" destOrd="0" parTransId="{F723D4A1-E8DC-43A8-909E-70AF67A3C47A}" sibTransId="{CE79727E-09D5-4114-AABA-A06579398740}"/>
    <dgm:cxn modelId="{EC63057F-166B-42EB-A7FB-D3396745896B}" type="presOf" srcId="{68037241-0DB4-4813-9143-F0E9266B40FD}" destId="{578424C7-D8B1-4DF0-9585-3BF63D56A9AB}" srcOrd="0" destOrd="0" presId="urn:microsoft.com/office/officeart/2005/8/layout/vList5"/>
    <dgm:cxn modelId="{143A6F07-EE92-44D6-AAEC-9802C839F226}" type="presOf" srcId="{29EA8F2E-7FEF-444E-8DE6-AB258D823770}" destId="{82D3B971-386A-4C5C-B42D-DC3E1A661EB2}" srcOrd="0" destOrd="0" presId="urn:microsoft.com/office/officeart/2005/8/layout/vList5"/>
    <dgm:cxn modelId="{8955AC4F-2D8E-4A25-B67F-A593168D220C}" type="presOf" srcId="{D7D89B30-D5F0-4AE1-85DC-06605178CFC2}" destId="{782FDD58-3D46-4644-9DC1-736CE099A54A}" srcOrd="0" destOrd="0" presId="urn:microsoft.com/office/officeart/2005/8/layout/vList5"/>
    <dgm:cxn modelId="{BF804552-1995-4384-B5CD-BDDF0250C635}" type="presParOf" srcId="{782FDD58-3D46-4644-9DC1-736CE099A54A}" destId="{C7379503-9890-4313-B273-EA8E89BC59B0}" srcOrd="0" destOrd="0" presId="urn:microsoft.com/office/officeart/2005/8/layout/vList5"/>
    <dgm:cxn modelId="{862EDA87-7BE3-4A8A-9554-5F64247A8C68}" type="presParOf" srcId="{C7379503-9890-4313-B273-EA8E89BC59B0}" destId="{578424C7-D8B1-4DF0-9585-3BF63D56A9AB}" srcOrd="0" destOrd="0" presId="urn:microsoft.com/office/officeart/2005/8/layout/vList5"/>
    <dgm:cxn modelId="{98304922-A313-457D-8F50-625A4A8D153E}" type="presParOf" srcId="{C7379503-9890-4313-B273-EA8E89BC59B0}" destId="{82D3B971-386A-4C5C-B42D-DC3E1A661EB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D3B971-386A-4C5C-B42D-DC3E1A661EB2}">
      <dsp:nvSpPr>
        <dsp:cNvPr id="0" name=""/>
        <dsp:cNvSpPr/>
      </dsp:nvSpPr>
      <dsp:spPr>
        <a:xfrm rot="5400000">
          <a:off x="3945812" y="-1340562"/>
          <a:ext cx="502567" cy="3950208"/>
        </a:xfrm>
        <a:prstGeom prst="round2Same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000" kern="1200" dirty="0" smtClean="0"/>
            <a:t>Knowledge of Quality Assurance Policies and Procedures</a:t>
          </a:r>
          <a:endParaRPr lang="en-US" sz="1000" kern="1200" dirty="0"/>
        </a:p>
        <a:p>
          <a:pPr marL="0" lvl="1" indent="0" algn="l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000" kern="1200" dirty="0" smtClean="0"/>
            <a:t>Strategic Thinking and Planning</a:t>
          </a:r>
          <a:endParaRPr lang="en-US" sz="1000" kern="1200" dirty="0"/>
        </a:p>
      </dsp:txBody>
      <dsp:txXfrm rot="5400000">
        <a:off x="3945812" y="-1340562"/>
        <a:ext cx="502567" cy="3950208"/>
      </dsp:txXfrm>
    </dsp:sp>
    <dsp:sp modelId="{578424C7-D8B1-4DF0-9585-3BF63D56A9AB}">
      <dsp:nvSpPr>
        <dsp:cNvPr id="0" name=""/>
        <dsp:cNvSpPr/>
      </dsp:nvSpPr>
      <dsp:spPr>
        <a:xfrm>
          <a:off x="0" y="380999"/>
          <a:ext cx="2221992" cy="514615"/>
        </a:xfrm>
        <a:prstGeom prst="roundRect">
          <a:avLst/>
        </a:prstGeom>
        <a:solidFill>
          <a:schemeClr val="accent4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Technical </a:t>
          </a:r>
          <a:br>
            <a:rPr lang="en-US" sz="1400" kern="1200" dirty="0" smtClean="0"/>
          </a:br>
          <a:r>
            <a:rPr lang="en-US" sz="1400" kern="1200" dirty="0" smtClean="0"/>
            <a:t>Competencies</a:t>
          </a:r>
          <a:endParaRPr lang="en-US" sz="1400" kern="1200" dirty="0"/>
        </a:p>
      </dsp:txBody>
      <dsp:txXfrm>
        <a:off x="0" y="380999"/>
        <a:ext cx="2221992" cy="514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0C10B-36CE-4553-83DB-3C099212374E}" type="datetimeFigureOut">
              <a:rPr lang="en-US" smtClean="0"/>
              <a:pPr/>
              <a:t>7/1/2011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8FEC2-F5C4-402E-B591-13269FAD1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6858" y="8071104"/>
            <a:ext cx="1687068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771650" y="5384800"/>
            <a:ext cx="4857750" cy="24384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71650" y="8066716"/>
            <a:ext cx="5029200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57150" y="8091599"/>
            <a:ext cx="1543050" cy="9144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F834158-3F43-4714-8443-59B785FFDDD0}" type="datetime1">
              <a:rPr lang="en-US" smtClean="0"/>
              <a:pPr/>
              <a:t>7/1/2011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9486" y="2133600"/>
            <a:ext cx="6115050" cy="6035040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3C41F-2C7C-4A2C-B194-FA72136DB263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676400"/>
            <a:ext cx="400050" cy="325968"/>
          </a:xfrm>
          <a:prstGeom prst="rect">
            <a:avLst/>
          </a:prstGeom>
        </p:spPr>
        <p:txBody>
          <a:bodyPr/>
          <a:lstStyle/>
          <a:p>
            <a:fld id="{0672043B-6774-439B-B77B-9A13C4D9C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4900" y="812801"/>
            <a:ext cx="1543050" cy="73554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171950" cy="7355419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14900" y="8331204"/>
            <a:ext cx="1657350" cy="486833"/>
          </a:xfrm>
        </p:spPr>
        <p:txBody>
          <a:bodyPr/>
          <a:lstStyle/>
          <a:p>
            <a:fld id="{31CD4612-1438-4AF0-8448-20275710F349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1" y="8330944"/>
            <a:ext cx="4180112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4572239" y="0"/>
            <a:ext cx="240030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4606529" y="812800"/>
            <a:ext cx="171450" cy="83312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4606529" y="0"/>
            <a:ext cx="171450" cy="7112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4336654" y="263922"/>
            <a:ext cx="711200" cy="183357"/>
          </a:xfrm>
          <a:prstGeom prst="rect">
            <a:avLst/>
          </a:prstGeom>
        </p:spPr>
        <p:txBody>
          <a:bodyPr/>
          <a:lstStyle/>
          <a:p>
            <a:fld id="{0672043B-6774-439B-B77B-9A13C4D9C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5410200" cy="457200"/>
          </a:xfrm>
        </p:spPr>
        <p:txBody>
          <a:bodyPr>
            <a:noAutofit/>
          </a:bodyPr>
          <a:lstStyle>
            <a:lvl1pPr>
              <a:defRPr sz="1400"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57750" y="8153400"/>
            <a:ext cx="2000250" cy="283634"/>
          </a:xfrm>
        </p:spPr>
        <p:txBody>
          <a:bodyPr/>
          <a:lstStyle>
            <a:lvl1pPr>
              <a:defRPr sz="1000"/>
            </a:lvl1pPr>
          </a:lstStyle>
          <a:p>
            <a:fld id="{A9F109CB-D2C5-4BF6-A947-26AD22E975AE}" type="datetime1">
              <a:rPr lang="en-US" smtClean="0"/>
              <a:pPr/>
              <a:t>7/1/2011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8153400"/>
            <a:ext cx="4065812" cy="283375"/>
          </a:xfrm>
        </p:spPr>
        <p:txBody>
          <a:bodyPr/>
          <a:lstStyle>
            <a:lvl1pPr>
              <a:defRPr sz="100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3657601"/>
            <a:ext cx="5342335" cy="22309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2133600"/>
            <a:ext cx="971550" cy="1320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028700" y="2133600"/>
            <a:ext cx="5829300" cy="13208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5715000" cy="13208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D53C-1B4F-4DB6-89F9-0199EFB2CB36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2336800"/>
            <a:ext cx="971550" cy="9355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672043B-6774-439B-B77B-9A13C4D9C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2119423"/>
            <a:ext cx="2914650" cy="60960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633676" y="2119423"/>
            <a:ext cx="2914650" cy="60960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59492D0-5654-412F-A5C6-BD1978730E25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676400"/>
            <a:ext cx="400050" cy="325968"/>
          </a:xfrm>
          <a:prstGeom prst="rect">
            <a:avLst/>
          </a:prstGeom>
        </p:spPr>
        <p:txBody>
          <a:bodyPr rtlCol="0"/>
          <a:lstStyle/>
          <a:p>
            <a:fld id="{0672043B-6774-439B-B77B-9A13C4D9C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364067"/>
            <a:ext cx="6115050" cy="115993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3251200"/>
            <a:ext cx="2914650" cy="47752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3600450" y="3251200"/>
            <a:ext cx="2914650" cy="47752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19D0C21-35A0-4B02-97C6-2393F9958C73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676400"/>
            <a:ext cx="400050" cy="325968"/>
          </a:xfrm>
          <a:prstGeom prst="rect">
            <a:avLst/>
          </a:prstGeom>
        </p:spPr>
        <p:txBody>
          <a:bodyPr rtlCol="0"/>
          <a:lstStyle/>
          <a:p>
            <a:fld id="{0672043B-6774-439B-B77B-9A13C4D9C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457200" y="2336800"/>
            <a:ext cx="2914650" cy="853440"/>
          </a:xfrm>
          <a:prstGeom prst="rect">
            <a:avLst/>
          </a:prstGeo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3600450" y="2336800"/>
            <a:ext cx="2914650" cy="853440"/>
          </a:xfrm>
          <a:prstGeom prst="rect">
            <a:avLst/>
          </a:prstGeo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07D2-E5B1-4931-B2F1-E88F29C111C0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676400"/>
            <a:ext cx="400050" cy="325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72043B-6774-439B-B77B-9A13C4D9C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4439-EE12-4E10-9939-0E5B64159CE3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8331200"/>
            <a:ext cx="400050" cy="50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72043B-6774-439B-B77B-9A13C4D9C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067"/>
            <a:ext cx="6057900" cy="115993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0855-E6D2-4EE1-AF7D-4BD0D0406ECE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676400"/>
            <a:ext cx="400050" cy="325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72043B-6774-439B-B77B-9A13C4D9C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336800"/>
            <a:ext cx="1200150" cy="5791200"/>
          </a:xfrm>
          <a:prstGeom prst="rect">
            <a:avLst/>
          </a:prstGeo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771650" y="2336800"/>
            <a:ext cx="4800600" cy="58928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0150" y="7315200"/>
            <a:ext cx="5486400" cy="914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6858" y="6096000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6858" y="6217920"/>
            <a:ext cx="1097280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159002" y="6205728"/>
            <a:ext cx="5698998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6197600"/>
            <a:ext cx="5486400" cy="9144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085850" y="0"/>
            <a:ext cx="75438" cy="915619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4686300" y="8331201"/>
            <a:ext cx="2000250" cy="486833"/>
          </a:xfrm>
        </p:spPr>
        <p:txBody>
          <a:bodyPr rtlCol="0"/>
          <a:lstStyle/>
          <a:p>
            <a:fld id="{D7B91EC6-99AC-4A27-B0D5-83F4D6498779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6222999"/>
            <a:ext cx="1085850" cy="884771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fld id="{0672043B-6774-439B-B77B-9A13C4D9C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200150" y="8330942"/>
            <a:ext cx="3429000" cy="486833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091936"/>
          </a:xfrm>
          <a:prstGeom prst="rect">
            <a:avLst/>
          </a:prstGeo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8534400"/>
            <a:ext cx="400050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2912" y="8534400"/>
            <a:ext cx="6415088" cy="3048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28600" y="685800"/>
            <a:ext cx="5181600" cy="457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857750" y="8555566"/>
            <a:ext cx="2000250" cy="28363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000">
                <a:solidFill>
                  <a:schemeClr val="bg1"/>
                </a:solidFill>
              </a:defRPr>
            </a:lvl1pPr>
          </a:lstStyle>
          <a:p>
            <a:fld id="{2B963533-6C46-4D29-8358-BA4207B33AFD}" type="datetime1">
              <a:rPr lang="en-US" smtClean="0"/>
              <a:pPr/>
              <a:t>7/1/2011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33400" y="8555566"/>
            <a:ext cx="4065812" cy="28337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4">
            <a:lumMod val="50000"/>
          </a:schemeClr>
        </a:buClr>
        <a:buSzPct val="70000"/>
        <a:buFont typeface="Wingdings 2"/>
        <a:buChar char="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PreTrial</a:t>
            </a:r>
            <a:r>
              <a:rPr lang="en-US" dirty="0" smtClean="0"/>
              <a:t> </a:t>
            </a:r>
            <a:r>
              <a:rPr lang="en-US" dirty="0" smtClean="0"/>
              <a:t>Services Agency Competencies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PSO: Quality Assurance</a:t>
            </a:r>
            <a:endParaRPr lang="en-US" dirty="0"/>
          </a:p>
        </p:txBody>
      </p:sp>
      <p:pic>
        <p:nvPicPr>
          <p:cNvPr id="4" name="Picture 3" descr="PSA sea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1371600"/>
            <a:ext cx="34290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PSO: Quality Assurance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2043B-6774-439B-B77B-9A13C4D9CAC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381000" y="2362200"/>
          <a:ext cx="61722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1695271"/>
            <a:ext cx="6172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Arial" pitchFamily="34" charset="0"/>
                <a:cs typeface="Arial" pitchFamily="34" charset="0"/>
              </a:rPr>
              <a:t>Note: For PSO: Quality Assurance the PSO competency model relevant to his/her job assignment would apply. The PSO: Quality Assurance would </a:t>
            </a:r>
            <a:r>
              <a:rPr lang="en-US" sz="1100" i="1" dirty="0" smtClean="0">
                <a:latin typeface="Arial" pitchFamily="34" charset="0"/>
                <a:cs typeface="Arial" pitchFamily="34" charset="0"/>
              </a:rPr>
              <a:t>also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 be measured against the following competencies:</a:t>
            </a: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533400"/>
            <a:ext cx="6172200" cy="4572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Knowledge of Quality Assurance Policies and Procedures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381000"/>
            <a:ext cx="3962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buFont typeface="Arial" pitchFamily="34" charset="0"/>
              <a:buChar char="•"/>
            </a:pPr>
            <a:endParaRPr lang="en-US" sz="1000" dirty="0"/>
          </a:p>
        </p:txBody>
      </p:sp>
      <p:sp>
        <p:nvSpPr>
          <p:cNvPr id="13" name="Title 6"/>
          <p:cNvSpPr txBox="1">
            <a:spLocks/>
          </p:cNvSpPr>
          <p:nvPr/>
        </p:nvSpPr>
        <p:spPr>
          <a:xfrm>
            <a:off x="304800" y="1143000"/>
            <a:ext cx="6172200" cy="23622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114300" lvl="0" indent="-114300" fontAlgn="base">
              <a:spcBef>
                <a:spcPct val="0"/>
              </a:spcBef>
              <a:spcAft>
                <a:spcPct val="0"/>
              </a:spcAft>
              <a:buSzPct val="120000"/>
              <a:buFont typeface="Arial" pitchFamily="34" charset="0"/>
              <a:buChar char="•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Possesses in-depth knowledge of relevant Agency, program and unit/team operations, policies, procedures, and practices related to QA targets.</a:t>
            </a:r>
          </a:p>
          <a:p>
            <a:pPr marL="114300" lvl="0" indent="-114300" fontAlgn="base">
              <a:spcBef>
                <a:spcPct val="0"/>
              </a:spcBef>
              <a:spcAft>
                <a:spcPct val="0"/>
              </a:spcAft>
              <a:buSzPct val="120000"/>
              <a:buFont typeface="Arial" pitchFamily="34" charset="0"/>
              <a:buChar char="•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Performs duties and reviews (e.g., audits) according to relevant Quality Assurance memos, policies, procedures, regulations, and/or management directives.</a:t>
            </a:r>
          </a:p>
          <a:p>
            <a:pPr marL="114300" lvl="0" indent="-114300" fontAlgn="base">
              <a:spcBef>
                <a:spcPct val="0"/>
              </a:spcBef>
              <a:spcAft>
                <a:spcPct val="0"/>
              </a:spcAft>
              <a:buSzPct val="120000"/>
              <a:buFont typeface="Arial" pitchFamily="34" charset="0"/>
              <a:buChar char="•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Understands and applies set standards for reviewing, validating, and suggesting changes to the data collection, reports, recommendations, and other documents produced by PSOs and the unit or program.</a:t>
            </a:r>
          </a:p>
          <a:p>
            <a:pPr marL="114300" lvl="0" indent="-114300" fontAlgn="base">
              <a:spcBef>
                <a:spcPct val="0"/>
              </a:spcBef>
              <a:spcAft>
                <a:spcPct val="0"/>
              </a:spcAft>
              <a:buSzPct val="120000"/>
              <a:buFont typeface="Arial" pitchFamily="34" charset="0"/>
              <a:buChar char="•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Knows and understands relevant legal regulations and statutes, as well as relevant PSA and program policies, procedures, and requirements, regarding case management recordkeeping.  </a:t>
            </a:r>
          </a:p>
        </p:txBody>
      </p:sp>
      <p:graphicFrame>
        <p:nvGraphicFramePr>
          <p:cNvPr id="1028" name="Object 4"/>
          <p:cNvGraphicFramePr>
            <a:graphicFrameLocks/>
          </p:cNvGraphicFramePr>
          <p:nvPr/>
        </p:nvGraphicFramePr>
        <p:xfrm>
          <a:off x="228600" y="3409950"/>
          <a:ext cx="6315075" cy="4572000"/>
        </p:xfrm>
        <a:graphic>
          <a:graphicData uri="http://schemas.openxmlformats.org/presentationml/2006/ole">
            <p:oleObj spid="_x0000_s1028" name="Document" r:id="rId3" imgW="9287874" imgH="675809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Strategic Thinking and Planning</a:t>
            </a:r>
            <a:r>
              <a:rPr lang="en-US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0" dirty="0" smtClean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04800" y="1451519"/>
            <a:ext cx="6096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14300" indent="-114300" fontAlgn="base">
              <a:spcBef>
                <a:spcPct val="0"/>
              </a:spcBef>
              <a:spcAft>
                <a:spcPct val="0"/>
              </a:spcAft>
              <a:buSzPct val="120000"/>
              <a:buFont typeface="Arial" pitchFamily="34" charset="0"/>
              <a:buChar char="•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Assesses and understands the linkages between staff activities, processes, and unit outcomes, in order to assess the impact of changes on efficiency and workflow. </a:t>
            </a:r>
          </a:p>
          <a:p>
            <a:pPr marL="114300" indent="-114300" fontAlgn="base">
              <a:spcBef>
                <a:spcPct val="0"/>
              </a:spcBef>
              <a:spcAft>
                <a:spcPct val="0"/>
              </a:spcAft>
              <a:buSzPct val="120000"/>
              <a:buFont typeface="Arial" pitchFamily="34" charset="0"/>
              <a:buChar char="•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Readily sees how changes and new programs and procedures will impact different units and functions. </a:t>
            </a:r>
          </a:p>
          <a:p>
            <a:pPr marL="114300" indent="-114300" fontAlgn="base">
              <a:spcBef>
                <a:spcPct val="0"/>
              </a:spcBef>
              <a:spcAft>
                <a:spcPct val="0"/>
              </a:spcAft>
              <a:buSzPct val="120000"/>
              <a:buFont typeface="Arial" pitchFamily="34" charset="0"/>
              <a:buChar char="•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Provides input into annual unit or program goals based areas identified in audit and review activities. Incorporates the Agency’s mission, objectives, and long-term plans into decisions and recommendations. </a:t>
            </a:r>
          </a:p>
          <a:p>
            <a:pPr marL="114300" indent="-114300" fontAlgn="base">
              <a:spcBef>
                <a:spcPct val="0"/>
              </a:spcBef>
              <a:spcAft>
                <a:spcPct val="0"/>
              </a:spcAft>
              <a:buSzPct val="120000"/>
              <a:buFont typeface="Arial" pitchFamily="34" charset="0"/>
              <a:buChar char="•"/>
            </a:pPr>
            <a:r>
              <a:rPr lang="en-US" sz="1000" dirty="0" smtClean="0">
                <a:latin typeface="Arial" pitchFamily="34" charset="0"/>
                <a:cs typeface="Arial" pitchFamily="34" charset="0"/>
              </a:rPr>
              <a:t>Pays attention to the external environment in order to identify possible changes and innovations that can impact the Agency’s long-term success.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25425" y="3127375"/>
          <a:ext cx="6480175" cy="3008313"/>
        </p:xfrm>
        <a:graphic>
          <a:graphicData uri="http://schemas.openxmlformats.org/presentationml/2006/ole">
            <p:oleObj spid="_x0000_s30722" name="Document" r:id="rId3" imgW="9517054" imgH="4441371" progId="Word.Document.12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10498</TotalTime>
  <Words>278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Median</vt:lpstr>
      <vt:lpstr>Document</vt:lpstr>
      <vt:lpstr>PreTrial Services Agency Competencies</vt:lpstr>
      <vt:lpstr>PSO: Quality Assurance</vt:lpstr>
      <vt:lpstr>Knowledge of Quality Assurance Policies and Procedures</vt:lpstr>
      <vt:lpstr>Strategic Thinking and Planning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Laura</dc:creator>
  <cp:lastModifiedBy>childressr</cp:lastModifiedBy>
  <cp:revision>18</cp:revision>
  <dcterms:created xsi:type="dcterms:W3CDTF">2011-04-19T14:35:25Z</dcterms:created>
  <dcterms:modified xsi:type="dcterms:W3CDTF">2011-07-01T18:17:30Z</dcterms:modified>
</cp:coreProperties>
</file>