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1"/>
  </p:notesMasterIdLst>
  <p:sldIdLst>
    <p:sldId id="256" r:id="rId2"/>
    <p:sldId id="260" r:id="rId3"/>
    <p:sldId id="257" r:id="rId4"/>
    <p:sldId id="289" r:id="rId5"/>
    <p:sldId id="290" r:id="rId6"/>
    <p:sldId id="291" r:id="rId7"/>
    <p:sldId id="275" r:id="rId8"/>
    <p:sldId id="287" r:id="rId9"/>
    <p:sldId id="288" r:id="rId10"/>
    <p:sldId id="276" r:id="rId11"/>
    <p:sldId id="277" r:id="rId12"/>
    <p:sldId id="278" r:id="rId13"/>
    <p:sldId id="282" r:id="rId14"/>
    <p:sldId id="279" r:id="rId15"/>
    <p:sldId id="280" r:id="rId16"/>
    <p:sldId id="283" r:id="rId17"/>
    <p:sldId id="284" r:id="rId18"/>
    <p:sldId id="281" r:id="rId19"/>
    <p:sldId id="285" r:id="rId2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372" y="-7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Knowledge of Mental Health Disorders and Treatment</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F7D5AFE2-E959-4B80-A431-0195A4198603}">
      <dgm:prSet custT="1"/>
      <dgm:spPr/>
      <dgm:t>
        <a:bodyPr/>
        <a:lstStyle/>
        <a:p>
          <a:pPr marL="0" indent="0">
            <a:lnSpc>
              <a:spcPct val="100000"/>
            </a:lnSpc>
            <a:spcAft>
              <a:spcPts val="0"/>
            </a:spcAft>
          </a:pPr>
          <a:r>
            <a:rPr lang="en-US" sz="1000" dirty="0" smtClean="0"/>
            <a:t>System and Regulatory Knowledge</a:t>
          </a:r>
          <a:endParaRPr lang="en-US" sz="1000" dirty="0"/>
        </a:p>
      </dgm:t>
    </dgm:pt>
    <dgm:pt modelId="{AA3975F9-9464-4EF5-AAC6-35F5F347D5AE}" type="parTrans" cxnId="{D4623911-A896-4A70-B6CE-F96C7EBDD4B7}">
      <dgm:prSet/>
      <dgm:spPr/>
      <dgm:t>
        <a:bodyPr/>
        <a:lstStyle/>
        <a:p>
          <a:endParaRPr lang="en-US"/>
        </a:p>
      </dgm:t>
    </dgm:pt>
    <dgm:pt modelId="{87F37AEC-7735-4476-9B18-9C83FEA79F12}" type="sibTrans" cxnId="{D4623911-A896-4A70-B6CE-F96C7EBDD4B7}">
      <dgm:prSet/>
      <dgm:spPr/>
      <dgm:t>
        <a:bodyPr/>
        <a:lstStyle/>
        <a:p>
          <a:endParaRPr lang="en-US"/>
        </a:p>
      </dgm:t>
    </dgm:pt>
    <dgm:pt modelId="{34CFC3A7-5376-439A-9317-A7EC72B7D6B6}">
      <dgm:prSet custT="1"/>
      <dgm:spPr/>
      <dgm:t>
        <a:bodyPr/>
        <a:lstStyle/>
        <a:p>
          <a:pPr marL="0" indent="0">
            <a:lnSpc>
              <a:spcPct val="100000"/>
            </a:lnSpc>
            <a:spcAft>
              <a:spcPts val="0"/>
            </a:spcAft>
          </a:pPr>
          <a:r>
            <a:rPr lang="en-US" sz="1000" dirty="0" smtClean="0"/>
            <a:t>PSA Organizational Knowledge</a:t>
          </a:r>
          <a:br>
            <a:rPr lang="en-US" sz="1000" dirty="0" smtClean="0"/>
          </a:br>
          <a:r>
            <a:rPr lang="en-US" sz="1000" dirty="0" smtClean="0"/>
            <a:t>  --Substance Related Treatment</a:t>
          </a:r>
          <a:endParaRPr lang="en-US" sz="1000" dirty="0"/>
        </a:p>
      </dgm:t>
    </dgm:pt>
    <dgm:pt modelId="{5C002A7E-4B4F-4F9E-903F-587E340539C5}" type="parTrans" cxnId="{ED503B22-37D0-4A54-8E0D-B141FC57E7B3}">
      <dgm:prSet/>
      <dgm:spPr/>
      <dgm:t>
        <a:bodyPr/>
        <a:lstStyle/>
        <a:p>
          <a:endParaRPr lang="en-US"/>
        </a:p>
      </dgm:t>
    </dgm:pt>
    <dgm:pt modelId="{D2B9FA65-C809-4C80-9861-CF808B96ACD7}" type="sibTrans" cxnId="{ED503B22-37D0-4A54-8E0D-B141FC57E7B3}">
      <dgm:prSet/>
      <dgm:spPr/>
      <dgm:t>
        <a:bodyPr/>
        <a:lstStyle/>
        <a:p>
          <a:endParaRPr lang="en-US"/>
        </a:p>
      </dgm:t>
    </dgm:pt>
    <dgm:pt modelId="{7073FF48-5B12-4657-A76B-74A6671DFDB2}">
      <dgm:prSet custT="1"/>
      <dgm:spPr/>
      <dgm:t>
        <a:bodyPr/>
        <a:lstStyle/>
        <a:p>
          <a:pPr marL="0" indent="0">
            <a:lnSpc>
              <a:spcPct val="90000"/>
            </a:lnSpc>
            <a:spcAft>
              <a:spcPct val="15000"/>
            </a:spcAft>
          </a:pPr>
          <a:r>
            <a:rPr lang="en-US" sz="1000" dirty="0" smtClean="0"/>
            <a:t>Computer Proficiency</a:t>
          </a:r>
          <a:endParaRPr lang="en-US" sz="1000" dirty="0"/>
        </a:p>
      </dgm:t>
    </dgm:pt>
    <dgm:pt modelId="{D1AB1C03-80CD-4FA3-98D3-792E0C0AF8E2}" type="parTrans" cxnId="{85CC3853-84D6-4973-89A2-687DC43EEF77}">
      <dgm:prSet/>
      <dgm:spPr/>
      <dgm:t>
        <a:bodyPr/>
        <a:lstStyle/>
        <a:p>
          <a:endParaRPr lang="en-US"/>
        </a:p>
      </dgm:t>
    </dgm:pt>
    <dgm:pt modelId="{79616CBB-2593-4A0F-A177-D046DC9E31B2}" type="sibTrans" cxnId="{85CC3853-84D6-4973-89A2-687DC43EEF77}">
      <dgm:prSet/>
      <dgm:spPr/>
      <dgm:t>
        <a:bodyPr/>
        <a:lstStyle/>
        <a:p>
          <a:endParaRPr lang="en-US"/>
        </a:p>
      </dgm:t>
    </dgm:pt>
    <dgm:pt modelId="{5A2EF033-F8F3-499B-B269-8320DC151AB8}">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Knowledge of Supervision Procedures and Protocol</a:t>
          </a:r>
          <a:endParaRPr lang="en-US" sz="1000" dirty="0"/>
        </a:p>
      </dgm:t>
    </dgm:pt>
    <dgm:pt modelId="{50C10E89-42C3-429A-9E08-8E32AFA9294A}" type="parTrans" cxnId="{D8C99BA3-A7A3-45AD-A0B4-C373BAF79EF2}">
      <dgm:prSet/>
      <dgm:spPr/>
      <dgm:t>
        <a:bodyPr/>
        <a:lstStyle/>
        <a:p>
          <a:endParaRPr lang="en-US"/>
        </a:p>
      </dgm:t>
    </dgm:pt>
    <dgm:pt modelId="{904D16D1-EEB9-498B-8E97-82D0F86E93CF}" type="sibTrans" cxnId="{D8C99BA3-A7A3-45AD-A0B4-C373BAF79EF2}">
      <dgm:prSet/>
      <dgm:spPr/>
      <dgm:t>
        <a:bodyPr/>
        <a:lstStyle/>
        <a:p>
          <a:endParaRPr lang="en-US"/>
        </a:p>
      </dgm:t>
    </dgm:pt>
    <dgm:pt modelId="{3383F913-5BD9-4EA9-9B96-0D28353B0307}">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Knowledge of the Treatment Program</a:t>
          </a:r>
          <a:endParaRPr lang="en-US" sz="1000" dirty="0"/>
        </a:p>
      </dgm:t>
    </dgm:pt>
    <dgm:pt modelId="{40341A13-F6DC-4D63-8E1E-6410329BEFA7}" type="parTrans" cxnId="{01C862AD-CFF4-4A3E-99B4-6DF93AA2D5F7}">
      <dgm:prSet/>
      <dgm:spPr/>
      <dgm:t>
        <a:bodyPr/>
        <a:lstStyle/>
        <a:p>
          <a:endParaRPr lang="en-US"/>
        </a:p>
      </dgm:t>
    </dgm:pt>
    <dgm:pt modelId="{067E0020-ECBD-45F6-B3CE-F475A81F7531}" type="sibTrans" cxnId="{01C862AD-CFF4-4A3E-99B4-6DF93AA2D5F7}">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163786"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189341">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11601714-F245-4DDC-8062-C5BA84B68B67}" srcId="{43AE83C2-AC13-4342-A0F1-4DE148D7D4F6}" destId="{EE063A16-9878-4FD6-B217-F626F2691C24}" srcOrd="2" destOrd="0" parTransId="{F2D3E490-4005-4FC0-B0D4-17DCC141D4A1}" sibTransId="{93D0CA04-9357-4F7D-BEEB-0DCF1E2C01E3}"/>
    <dgm:cxn modelId="{D8C99BA3-A7A3-45AD-A0B4-C373BAF79EF2}" srcId="{68037241-0DB4-4813-9143-F0E9266B40FD}" destId="{5A2EF033-F8F3-499B-B269-8320DC151AB8}" srcOrd="1" destOrd="0" parTransId="{50C10E89-42C3-429A-9E08-8E32AFA9294A}" sibTransId="{904D16D1-EEB9-498B-8E97-82D0F86E93CF}"/>
    <dgm:cxn modelId="{5AFEFE9C-662D-4295-9627-0825F2665065}" type="presOf" srcId="{5A2EF033-F8F3-499B-B269-8320DC151AB8}" destId="{82D3B971-386A-4C5C-B42D-DC3E1A661EB2}" srcOrd="0" destOrd="1" presId="urn:microsoft.com/office/officeart/2005/8/layout/vList5"/>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F9E3BC2F-EFBA-4965-8E52-F3F9F0BB2415}" type="presOf" srcId="{7073FF48-5B12-4657-A76B-74A6671DFDB2}" destId="{82D3B971-386A-4C5C-B42D-DC3E1A661EB2}" srcOrd="0" destOrd="5"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E378F8B0-F350-44F2-8EB2-59DD42F23A0E}" srcId="{FD5BAAB5-8BE8-4DF3-8DF7-99058DCED65F}" destId="{022AC184-FB50-4E46-9CCA-C7DDAA351DCC}" srcOrd="2" destOrd="0" parTransId="{149E2783-D09A-4B0D-BCC3-4C4BC1F31C52}" sibTransId="{14954DE9-5C19-49C2-9E27-7FF2F3253C9C}"/>
    <dgm:cxn modelId="{7182B46E-7819-4946-9A2E-48CE605B911B}" type="presOf" srcId="{F7D5AFE2-E959-4B80-A431-0195A4198603}" destId="{82D3B971-386A-4C5C-B42D-DC3E1A661EB2}" srcOrd="0" destOrd="3" presId="urn:microsoft.com/office/officeart/2005/8/layout/vList5"/>
    <dgm:cxn modelId="{F89CB8F7-9963-46FC-A023-C6FB5536CB20}" type="presOf" srcId="{7C1C1326-FC90-4868-A63C-E664ACEC1FF2}" destId="{F1BA9655-1B22-46D4-83AF-98007378FC0E}" srcOrd="0" destOrd="0" presId="urn:microsoft.com/office/officeart/2005/8/layout/vList5"/>
    <dgm:cxn modelId="{85CC3853-84D6-4973-89A2-687DC43EEF77}" srcId="{68037241-0DB4-4813-9143-F0E9266B40FD}" destId="{7073FF48-5B12-4657-A76B-74A6671DFDB2}" srcOrd="4" destOrd="0" parTransId="{D1AB1C03-80CD-4FA3-98D3-792E0C0AF8E2}" sibTransId="{79616CBB-2593-4A0F-A177-D046DC9E31B2}"/>
    <dgm:cxn modelId="{13FFD62A-6ECD-40BF-994B-7EC92D7FE88C}" type="presOf" srcId="{38E11A2E-7FFB-4D57-B796-2E8AE5149622}" destId="{BDD4BF51-862B-4576-B43C-26D1DD97AF5C}" srcOrd="0" destOrd="1" presId="urn:microsoft.com/office/officeart/2005/8/layout/vList5"/>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ED503B22-37D0-4A54-8E0D-B141FC57E7B3}" srcId="{F7D5AFE2-E959-4B80-A431-0195A4198603}" destId="{34CFC3A7-5376-439A-9317-A7EC72B7D6B6}" srcOrd="0" destOrd="0" parTransId="{5C002A7E-4B4F-4F9E-903F-587E340539C5}" sibTransId="{D2B9FA65-C809-4C80-9861-CF808B96ACD7}"/>
    <dgm:cxn modelId="{481FC95B-34D3-4447-8583-72D2ADFD42D4}" type="presOf" srcId="{32C04470-32A7-46B6-8316-FCECF6663868}" destId="{BDD4BF51-862B-4576-B43C-26D1DD97AF5C}" srcOrd="0" destOrd="3" presId="urn:microsoft.com/office/officeart/2005/8/layout/vList5"/>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75DFACF1-ED5F-4608-96A7-4230019CD895}" type="presOf" srcId="{3383F913-5BD9-4EA9-9B96-0D28353B0307}" destId="{82D3B971-386A-4C5C-B42D-DC3E1A661EB2}" srcOrd="0" destOrd="2" presId="urn:microsoft.com/office/officeart/2005/8/layout/vList5"/>
    <dgm:cxn modelId="{7A9280F0-273F-44A5-AC60-C73B8BA1894A}" type="presOf" srcId="{34CFC3A7-5376-439A-9317-A7EC72B7D6B6}" destId="{82D3B971-386A-4C5C-B42D-DC3E1A661EB2}" srcOrd="0" destOrd="4" presId="urn:microsoft.com/office/officeart/2005/8/layout/vList5"/>
    <dgm:cxn modelId="{01C862AD-CFF4-4A3E-99B4-6DF93AA2D5F7}" srcId="{68037241-0DB4-4813-9143-F0E9266B40FD}" destId="{3383F913-5BD9-4EA9-9B96-0D28353B0307}" srcOrd="2" destOrd="0" parTransId="{40341A13-F6DC-4D63-8E1E-6410329BEFA7}" sibTransId="{067E0020-ECBD-45F6-B3CE-F475A81F7531}"/>
    <dgm:cxn modelId="{2B625662-51AC-4E43-843C-CDE28179DE9A}" type="presOf" srcId="{844311B6-8F9F-4A67-9EC9-5B85BB3E93F3}" destId="{F1BA9655-1B22-46D4-83AF-98007378FC0E}" srcOrd="0" destOrd="1" presId="urn:microsoft.com/office/officeart/2005/8/layout/vList5"/>
    <dgm:cxn modelId="{3E326779-6755-48BE-86A2-16B054EAC6B8}" type="presOf" srcId="{212AF63D-0117-4CA6-86AA-56AD7FCB6488}" destId="{CB8F06E6-523E-40A5-BB9A-4F4E0D33CC9F}" srcOrd="0" destOrd="1" presId="urn:microsoft.com/office/officeart/2005/8/layout/vList5"/>
    <dgm:cxn modelId="{D4623911-A896-4A70-B6CE-F96C7EBDD4B7}" srcId="{68037241-0DB4-4813-9143-F0E9266B40FD}" destId="{F7D5AFE2-E959-4B80-A431-0195A4198603}" srcOrd="3" destOrd="0" parTransId="{AA3975F9-9464-4EF5-AAC6-35F5F347D5AE}" sibTransId="{87F37AEC-7735-4476-9B18-9C83FEA79F12}"/>
    <dgm:cxn modelId="{714C9788-D0A5-4B99-973C-73DFCE6D32AE}" srcId="{D7D89B30-D5F0-4AE1-85DC-06605178CFC2}" destId="{FD5BAAB5-8BE8-4DF3-8DF7-99058DCED65F}" srcOrd="1" destOrd="0" parTransId="{A9CD6EFF-27D7-46A6-8177-A3BC3460F081}" sibTransId="{A9C6F1A5-705F-4050-8F02-DAB9983994AA}"/>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8E130459-485D-418A-9DB7-07734F4F1A69}" srcId="{43AE83C2-AC13-4342-A0F1-4DE148D7D4F6}" destId="{38E11A2E-7FFB-4D57-B796-2E8AE5149622}" srcOrd="1" destOrd="0" parTransId="{ED29F448-622C-4FBB-BF86-EC8398A61EDF}" sibTransId="{45475A2E-63D3-4ED3-860C-7399B2365BBB}"/>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614758" y="-1346869"/>
          <a:ext cx="1156477"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t>Knowledge of Mental Health Disorders and Treatment</a:t>
          </a:r>
          <a:endParaRPr lang="en-US" sz="1000" kern="1200" dirty="0"/>
        </a:p>
        <a:p>
          <a:pPr marL="0" lvl="1" indent="0" algn="l" defTabSz="444500">
            <a:lnSpc>
              <a:spcPct val="100000"/>
            </a:lnSpc>
            <a:spcBef>
              <a:spcPct val="0"/>
            </a:spcBef>
            <a:spcAft>
              <a:spcPts val="0"/>
            </a:spcAft>
            <a:buChar char="••"/>
          </a:pPr>
          <a:r>
            <a:rPr lang="en-US" sz="1000" kern="1200" dirty="0" smtClean="0"/>
            <a:t>Knowledge of Supervision Procedures and Protocol</a:t>
          </a:r>
          <a:endParaRPr lang="en-US" sz="1000" kern="1200" dirty="0"/>
        </a:p>
        <a:p>
          <a:pPr marL="0" lvl="1" indent="0" algn="l" defTabSz="444500">
            <a:lnSpc>
              <a:spcPct val="100000"/>
            </a:lnSpc>
            <a:spcBef>
              <a:spcPct val="0"/>
            </a:spcBef>
            <a:spcAft>
              <a:spcPts val="0"/>
            </a:spcAft>
            <a:buChar char="••"/>
          </a:pPr>
          <a:r>
            <a:rPr lang="en-US" sz="1000" kern="1200" dirty="0" smtClean="0"/>
            <a:t>Knowledge of the Treatment Program</a:t>
          </a:r>
          <a:endParaRPr lang="en-US" sz="1000" kern="1200" dirty="0"/>
        </a:p>
        <a:p>
          <a:pPr marL="0" lvl="1" indent="0" algn="l" defTabSz="444500">
            <a:lnSpc>
              <a:spcPct val="100000"/>
            </a:lnSpc>
            <a:spcBef>
              <a:spcPct val="0"/>
            </a:spcBef>
            <a:spcAft>
              <a:spcPts val="0"/>
            </a:spcAft>
            <a:buChar char="••"/>
          </a:pPr>
          <a:r>
            <a:rPr lang="en-US" sz="1000" kern="1200" dirty="0" smtClean="0"/>
            <a:t>System and Regulatory Knowledge</a:t>
          </a:r>
          <a:endParaRPr lang="en-US" sz="1000" kern="1200" dirty="0"/>
        </a:p>
        <a:p>
          <a:pPr marL="0" lvl="2" indent="0" algn="l" defTabSz="444500">
            <a:lnSpc>
              <a:spcPct val="100000"/>
            </a:lnSpc>
            <a:spcBef>
              <a:spcPct val="0"/>
            </a:spcBef>
            <a:spcAft>
              <a:spcPts val="0"/>
            </a:spcAft>
            <a:buChar char="••"/>
          </a:pPr>
          <a:r>
            <a:rPr lang="en-US" sz="1000" kern="1200" dirty="0" smtClean="0"/>
            <a:t>PSA Organizational Knowledge</a:t>
          </a:r>
          <a:br>
            <a:rPr lang="en-US" sz="1000" kern="1200" dirty="0" smtClean="0"/>
          </a:br>
          <a:r>
            <a:rPr lang="en-US" sz="1000" kern="1200" dirty="0" smtClean="0"/>
            <a:t>  --Substance Related Treatment</a:t>
          </a:r>
          <a:endParaRPr lang="en-US" sz="1000" kern="1200" dirty="0"/>
        </a:p>
        <a:p>
          <a:pPr marL="0" lvl="1" indent="0" algn="l" defTabSz="444500">
            <a:lnSpc>
              <a:spcPct val="90000"/>
            </a:lnSpc>
            <a:spcBef>
              <a:spcPct val="0"/>
            </a:spcBef>
            <a:spcAft>
              <a:spcPct val="15000"/>
            </a:spcAft>
            <a:buChar char="••"/>
          </a:pPr>
          <a:r>
            <a:rPr lang="en-US" sz="1000" kern="1200" dirty="0" smtClean="0"/>
            <a:t>Computer Proficiency</a:t>
          </a:r>
          <a:endParaRPr lang="en-US" sz="1000" kern="1200" dirty="0"/>
        </a:p>
      </dsp:txBody>
      <dsp:txXfrm rot="5400000">
        <a:off x="3614758" y="-1346869"/>
        <a:ext cx="1156477" cy="3946350"/>
      </dsp:txXfrm>
    </dsp:sp>
    <dsp:sp modelId="{578424C7-D8B1-4DF0-9585-3BF63D56A9AB}">
      <dsp:nvSpPr>
        <dsp:cNvPr id="0" name=""/>
        <dsp:cNvSpPr/>
      </dsp:nvSpPr>
      <dsp:spPr>
        <a:xfrm>
          <a:off x="0" y="0"/>
          <a:ext cx="2219822" cy="1250486"/>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250486"/>
      </dsp:txXfrm>
    </dsp:sp>
    <dsp:sp modelId="{CB8F06E6-523E-40A5-BB9A-4F4E0D33CC9F}">
      <dsp:nvSpPr>
        <dsp:cNvPr id="0" name=""/>
        <dsp:cNvSpPr/>
      </dsp:nvSpPr>
      <dsp:spPr>
        <a:xfrm rot="5400000">
          <a:off x="3891700" y="-303636"/>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dsp:txBody>
      <dsp:txXfrm rot="5400000">
        <a:off x="3891700" y="-303636"/>
        <a:ext cx="610790" cy="3950208"/>
      </dsp:txXfrm>
    </dsp:sp>
    <dsp:sp modelId="{80790DD6-A1BA-430C-AB89-55CE9EC91724}">
      <dsp:nvSpPr>
        <dsp:cNvPr id="0" name=""/>
        <dsp:cNvSpPr/>
      </dsp:nvSpPr>
      <dsp:spPr>
        <a:xfrm>
          <a:off x="0" y="1289723"/>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289723"/>
        <a:ext cx="2221992" cy="763488"/>
      </dsp:txXfrm>
    </dsp:sp>
    <dsp:sp modelId="{BDD4BF51-862B-4576-B43C-26D1DD97AF5C}">
      <dsp:nvSpPr>
        <dsp:cNvPr id="0" name=""/>
        <dsp:cNvSpPr/>
      </dsp:nvSpPr>
      <dsp:spPr>
        <a:xfrm rot="5400000">
          <a:off x="3850826" y="498026"/>
          <a:ext cx="692538"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50826" y="498026"/>
        <a:ext cx="692538" cy="3950208"/>
      </dsp:txXfrm>
    </dsp:sp>
    <dsp:sp modelId="{AD8929E8-58D4-4C46-AF1C-08450C62C440}">
      <dsp:nvSpPr>
        <dsp:cNvPr id="0" name=""/>
        <dsp:cNvSpPr/>
      </dsp:nvSpPr>
      <dsp:spPr>
        <a:xfrm>
          <a:off x="0" y="2091386"/>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091386"/>
        <a:ext cx="2221992" cy="763488"/>
      </dsp:txXfrm>
    </dsp:sp>
    <dsp:sp modelId="{F1BA9655-1B22-46D4-83AF-98007378FC0E}">
      <dsp:nvSpPr>
        <dsp:cNvPr id="0" name=""/>
        <dsp:cNvSpPr/>
      </dsp:nvSpPr>
      <dsp:spPr>
        <a:xfrm rot="5400000">
          <a:off x="3891700" y="1299689"/>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891700" y="1299689"/>
        <a:ext cx="610790" cy="3950208"/>
      </dsp:txXfrm>
    </dsp:sp>
    <dsp:sp modelId="{4DEEE612-3434-482A-8CEA-3DC4016F1EB9}">
      <dsp:nvSpPr>
        <dsp:cNvPr id="0" name=""/>
        <dsp:cNvSpPr/>
      </dsp:nvSpPr>
      <dsp:spPr>
        <a:xfrm>
          <a:off x="0" y="2893049"/>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893049"/>
        <a:ext cx="2221992" cy="76348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Office_Word_Document16.docx"/><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Office_Word_Document17.docx"/><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PSO: Mental Health</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4675"/>
          <a:ext cx="6321425" cy="2173288"/>
        </p:xfrm>
        <a:graphic>
          <a:graphicData uri="http://schemas.openxmlformats.org/presentationml/2006/ole">
            <p:oleObj spid="_x0000_s31746" name="Document" r:id="rId3" imgW="9287874" imgH="3195625"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371599"/>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0" name="Document" r:id="rId3" imgW="9287874" imgH="5315592"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1325"/>
          <a:ext cx="6453188" cy="3565525"/>
        </p:xfrm>
        <a:graphic>
          <a:graphicData uri="http://schemas.openxmlformats.org/presentationml/2006/ole">
            <p:oleObj spid="_x0000_s33794" name="Document" r:id="rId3" imgW="9287874" imgH="5146946"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sound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relationships with other agencies and partners and uses these resources efficiently and effectively to achieve objectives.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when appropriate and responds promptly, thoughtfully and thoroughly to other agencies’ requests or needs.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7375"/>
          <a:ext cx="6321425" cy="3856038"/>
        </p:xfrm>
        <a:graphic>
          <a:graphicData uri="http://schemas.openxmlformats.org/presentationml/2006/ole">
            <p:oleObj spid="_x0000_s37890" name="Document" r:id="rId3" imgW="9287874" imgH="5673064"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ideas for change.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endParaRPr lang="en-US" dirty="0"/>
          </a:p>
        </p:txBody>
      </p:sp>
      <p:graphicFrame>
        <p:nvGraphicFramePr>
          <p:cNvPr id="23555" name="Object 3"/>
          <p:cNvGraphicFramePr>
            <a:graphicFrameLocks noChangeAspect="1"/>
          </p:cNvGraphicFramePr>
          <p:nvPr/>
        </p:nvGraphicFramePr>
        <p:xfrm>
          <a:off x="304800" y="3127375"/>
          <a:ext cx="6321425" cy="4333875"/>
        </p:xfrm>
        <a:graphic>
          <a:graphicData uri="http://schemas.openxmlformats.org/presentationml/2006/ole">
            <p:oleObj spid="_x0000_s34818" name="Document" r:id="rId3" imgW="9287874" imgH="6375395"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5113" y="3127375"/>
          <a:ext cx="6321425" cy="3498850"/>
        </p:xfrm>
        <a:graphic>
          <a:graphicData uri="http://schemas.openxmlformats.org/presentationml/2006/ole">
            <p:oleObj spid="_x0000_s35842" name="Document" r:id="rId3" imgW="9287874" imgH="5140460"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tasks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5425" y="3352800"/>
          <a:ext cx="6321425" cy="2570163"/>
        </p:xfrm>
        <a:graphic>
          <a:graphicData uri="http://schemas.openxmlformats.org/presentationml/2006/ole">
            <p:oleObj spid="_x0000_s38914" name="Document" r:id="rId3" imgW="9287874" imgH="3794535"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integrating information and assessing relevant input and data to respond to questions and make appropriate decisions based on available information.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relevant data, asks probing questions, and secures additional information in order to understand a problem or situation.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endParaRPr lang="en-US" dirty="0"/>
          </a:p>
        </p:txBody>
      </p:sp>
      <p:graphicFrame>
        <p:nvGraphicFramePr>
          <p:cNvPr id="28676" name="Object 4"/>
          <p:cNvGraphicFramePr>
            <a:graphicFrameLocks/>
          </p:cNvGraphicFramePr>
          <p:nvPr/>
        </p:nvGraphicFramePr>
        <p:xfrm>
          <a:off x="265113" y="3273425"/>
          <a:ext cx="6321425" cy="3008313"/>
        </p:xfrm>
        <a:graphic>
          <a:graphicData uri="http://schemas.openxmlformats.org/presentationml/2006/ole">
            <p:oleObj spid="_x0000_s39938" name="Document" r:id="rId3" imgW="9287874" imgH="4432002"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 new ways of performing tasks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endParaRPr lang="en-US" dirty="0"/>
          </a:p>
        </p:txBody>
      </p:sp>
      <p:graphicFrame>
        <p:nvGraphicFramePr>
          <p:cNvPr id="25604" name="Object 4"/>
          <p:cNvGraphicFramePr>
            <a:graphicFrameLocks/>
          </p:cNvGraphicFramePr>
          <p:nvPr/>
        </p:nvGraphicFramePr>
        <p:xfrm>
          <a:off x="225425" y="3206750"/>
          <a:ext cx="6321425" cy="3895725"/>
        </p:xfrm>
        <a:graphic>
          <a:graphicData uri="http://schemas.openxmlformats.org/presentationml/2006/ole">
            <p:oleObj spid="_x0000_s36866" name="Document" r:id="rId3" imgW="9287874" imgH="5733243" progId="Word.Document.12">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63550" y="3578225"/>
          <a:ext cx="6454775" cy="4730750"/>
        </p:xfrm>
        <a:graphic>
          <a:graphicData uri="http://schemas.openxmlformats.org/presentationml/2006/ole">
            <p:oleObj spid="_x0000_s40962" name="Document" r:id="rId3" imgW="9287874" imgH="6817190"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PSO: Mental Health</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4724400" cy="457200"/>
          </a:xfrm>
        </p:spPr>
        <p:txBody>
          <a:bodyPr/>
          <a:lstStyle/>
          <a:p>
            <a:r>
              <a:rPr lang="en-US" dirty="0" smtClean="0">
                <a:latin typeface="Arial" pitchFamily="34" charset="0"/>
                <a:cs typeface="Arial" pitchFamily="34" charset="0"/>
              </a:rPr>
              <a:t>Knowledge of Mental Health Disorders and Treatment</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behaviors and responses associated with various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basic medications and other common therapies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typical side effects of the medications commonly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mental health treatment-related terminology and protocol in order to communicate effectively with health-care providers, case managers, treatment providers, caseworkers, and other stakeholders.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ability to maintain accurate and complete mental health treatment records.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knowledge of mental health services system and provider network to work effectively with defendants and to make accurate referrals, suggestions, and recommendations.</a:t>
            </a:r>
          </a:p>
        </p:txBody>
      </p:sp>
      <p:graphicFrame>
        <p:nvGraphicFramePr>
          <p:cNvPr id="1028" name="Object 4"/>
          <p:cNvGraphicFramePr>
            <a:graphicFrameLocks/>
          </p:cNvGraphicFramePr>
          <p:nvPr/>
        </p:nvGraphicFramePr>
        <p:xfrm>
          <a:off x="228600" y="3409950"/>
          <a:ext cx="6315075" cy="4581525"/>
        </p:xfrm>
        <a:graphic>
          <a:graphicData uri="http://schemas.openxmlformats.org/presentationml/2006/ole">
            <p:oleObj spid="_x0000_s1028" name="Document" r:id="rId3" imgW="9287874" imgH="6751966"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Mental Health Disorders and Treatment (cont’d)</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behaviors and responses associated with various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basic medications and other common therapies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typical side effects of the medications commonly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mental health treatment-related terminology and protocol in order to communicate effectively with health-care providers, case managers, treatment providers, caseworkers, and other stakeholders.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ability to maintain accurate and complete mental health treatment records.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knowledge of mental health services system and provider network to work effectively with defendants and to make accurate referrals, suggestions, and recommendations.</a:t>
            </a:r>
          </a:p>
        </p:txBody>
      </p:sp>
      <p:graphicFrame>
        <p:nvGraphicFramePr>
          <p:cNvPr id="1028" name="Object 4"/>
          <p:cNvGraphicFramePr>
            <a:graphicFrameLocks/>
          </p:cNvGraphicFramePr>
          <p:nvPr/>
        </p:nvGraphicFramePr>
        <p:xfrm>
          <a:off x="228600" y="3409950"/>
          <a:ext cx="6315075" cy="4581525"/>
        </p:xfrm>
        <a:graphic>
          <a:graphicData uri="http://schemas.openxmlformats.org/presentationml/2006/ole">
            <p:oleObj spid="_x0000_s45058" name="Document" r:id="rId3" imgW="9287874" imgH="6745479"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Supervision Procedures and Protocol</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procedures for processing new defendants with release conditions.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automated systems to correctly determine active warrant and criminal history status.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compliance review procedures and protocol for supervising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Manages case files, reports and records around supervision accurately and according to established PSA supervision protocols.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proper procedures for reporting violations of release conditions.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Identifies defendants who would benefit from referral for additional services and is able to complete the referral.</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Creates and submits timely and accurate court reports, informing courts of release condition compliance.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reports defendant compliance and other information during court hearings when required. </a:t>
            </a:r>
          </a:p>
        </p:txBody>
      </p:sp>
      <p:graphicFrame>
        <p:nvGraphicFramePr>
          <p:cNvPr id="1028" name="Object 4"/>
          <p:cNvGraphicFramePr>
            <a:graphicFrameLocks/>
          </p:cNvGraphicFramePr>
          <p:nvPr/>
        </p:nvGraphicFramePr>
        <p:xfrm>
          <a:off x="228600" y="3409950"/>
          <a:ext cx="6448425" cy="4581525"/>
        </p:xfrm>
        <a:graphic>
          <a:graphicData uri="http://schemas.openxmlformats.org/presentationml/2006/ole">
            <p:oleObj spid="_x0000_s46082" name="Document" r:id="rId3" imgW="9507922" imgH="6743677"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the Treatment Program</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Treatment Program operations.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accurately applies criteria for referring and accepting defendants into the Treatment Program.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different functions and units/teams within the Treatment Program, and utilizes this information to make accurate recommendations, suggestions, and referrals for defendant placement.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Actively remains aware of personnel, protocol, and program resource availability, and factors this information into case management actions and responsibilities.</a:t>
            </a:r>
          </a:p>
        </p:txBody>
      </p:sp>
      <p:graphicFrame>
        <p:nvGraphicFramePr>
          <p:cNvPr id="1028" name="Object 4"/>
          <p:cNvGraphicFramePr>
            <a:graphicFrameLocks/>
          </p:cNvGraphicFramePr>
          <p:nvPr/>
        </p:nvGraphicFramePr>
        <p:xfrm>
          <a:off x="228600" y="3409950"/>
          <a:ext cx="6467475" cy="4581525"/>
        </p:xfrm>
        <a:graphic>
          <a:graphicData uri="http://schemas.openxmlformats.org/presentationml/2006/ole">
            <p:oleObj spid="_x0000_s47106" name="Document" r:id="rId3" imgW="9507922" imgH="6750524"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System and Regulatory Knowledge</a:t>
            </a: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143743"/>
            <a:ext cx="6096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5425" y="3127375"/>
          <a:ext cx="6480175" cy="3008313"/>
        </p:xfrm>
        <a:graphic>
          <a:graphicData uri="http://schemas.openxmlformats.org/presentationml/2006/ole">
            <p:oleObj spid="_x0000_s30722" name="Document" r:id="rId3" imgW="9517054" imgH="4436687"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3010" name="Document" r:id="rId3" imgW="9422877" imgH="3465891"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Specific Program or Technical Area Knowledge </a:t>
            </a:r>
            <a:br>
              <a:rPr lang="en-US" dirty="0" smtClean="0"/>
            </a:br>
            <a:endParaRPr lang="en-US" dirty="0"/>
          </a:p>
        </p:txBody>
      </p:sp>
      <p:sp>
        <p:nvSpPr>
          <p:cNvPr id="3" name="TextBox 2"/>
          <p:cNvSpPr txBox="1"/>
          <p:nvPr/>
        </p:nvSpPr>
        <p:spPr>
          <a:xfrm>
            <a:off x="261604" y="1371600"/>
            <a:ext cx="3776996" cy="246221"/>
          </a:xfrm>
          <a:prstGeom prst="rect">
            <a:avLst/>
          </a:prstGeom>
          <a:noFill/>
        </p:spPr>
        <p:txBody>
          <a:bodyPr wrap="none" rtlCol="0">
            <a:spAutoFit/>
          </a:bodyPr>
          <a:lstStyle/>
          <a:p>
            <a:r>
              <a:rPr lang="en-US" sz="1000" dirty="0" smtClean="0">
                <a:latin typeface="Arial" pitchFamily="34" charset="0"/>
                <a:cs typeface="Arial" pitchFamily="34" charset="0"/>
              </a:rPr>
              <a:t>Choose those that apply to this person’s area of responsibility:</a:t>
            </a:r>
            <a:endParaRPr lang="en-US" sz="1000" dirty="0">
              <a:latin typeface="Arial" pitchFamily="34" charset="0"/>
              <a:cs typeface="Arial" pitchFamily="34" charset="0"/>
            </a:endParaRPr>
          </a:p>
        </p:txBody>
      </p:sp>
      <p:graphicFrame>
        <p:nvGraphicFramePr>
          <p:cNvPr id="19458" name="Object 2"/>
          <p:cNvGraphicFramePr>
            <a:graphicFrameLocks noChangeAspect="1"/>
          </p:cNvGraphicFramePr>
          <p:nvPr/>
        </p:nvGraphicFramePr>
        <p:xfrm>
          <a:off x="304800" y="1905000"/>
          <a:ext cx="6400800" cy="4133850"/>
        </p:xfrm>
        <a:graphic>
          <a:graphicData uri="http://schemas.openxmlformats.org/presentationml/2006/ole">
            <p:oleObj spid="_x0000_s44034" name="Document" r:id="rId3" imgW="9287874" imgH="6004950"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10506</TotalTime>
  <Words>1730</Words>
  <Application>Microsoft Office PowerPoint</Application>
  <PresentationFormat>On-screen Show (4:3)</PresentationFormat>
  <Paragraphs>129</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Median</vt:lpstr>
      <vt:lpstr>Document</vt:lpstr>
      <vt:lpstr>PreTrial Services Agency Competencies</vt:lpstr>
      <vt:lpstr>PSO: Mental Health</vt:lpstr>
      <vt:lpstr>Knowledge of Mental Health Disorders and Treatment</vt:lpstr>
      <vt:lpstr>Knowledge of Mental Health Disorders and Treatment (cont’d)</vt:lpstr>
      <vt:lpstr>Knowledge of Supervision Procedures and Protocol</vt:lpstr>
      <vt:lpstr>Knowledge of the Treatment Program</vt:lpstr>
      <vt:lpstr>System and Regulatory Knowledge</vt:lpstr>
      <vt:lpstr>District of Columbia Pretrial Services Agency (PSA)  Organizational Knowledge</vt:lpstr>
      <vt:lpstr>Additional Specific Program or Technical Area Knowledge  </vt:lpstr>
      <vt:lpstr>Computer Proficiency</vt:lpstr>
      <vt:lpstr>Interpersonal Skills</vt:lpstr>
      <vt:lpstr>Teamwork</vt:lpstr>
      <vt:lpstr>Customer Service Orientation</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19</cp:revision>
  <dcterms:created xsi:type="dcterms:W3CDTF">2011-04-19T14:35:25Z</dcterms:created>
  <dcterms:modified xsi:type="dcterms:W3CDTF">2011-07-01T18:17:18Z</dcterms:modified>
</cp:coreProperties>
</file>