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sldIdLst>
    <p:sldId id="256" r:id="rId2"/>
    <p:sldId id="260" r:id="rId3"/>
    <p:sldId id="290" r:id="rId4"/>
    <p:sldId id="292" r:id="rId5"/>
    <p:sldId id="275" r:id="rId6"/>
    <p:sldId id="287" r:id="rId7"/>
    <p:sldId id="288" r:id="rId8"/>
    <p:sldId id="276" r:id="rId9"/>
    <p:sldId id="277" r:id="rId10"/>
    <p:sldId id="278" r:id="rId11"/>
    <p:sldId id="282" r:id="rId12"/>
    <p:sldId id="279" r:id="rId13"/>
    <p:sldId id="280" r:id="rId14"/>
    <p:sldId id="283" r:id="rId15"/>
    <p:sldId id="284" r:id="rId16"/>
    <p:sldId id="281" r:id="rId17"/>
    <p:sldId id="285" r:id="rId1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372" y="27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defTabSz="444500">
            <a:lnSpc>
              <a:spcPct val="100000"/>
            </a:lnSpc>
            <a:spcBef>
              <a:spcPct val="0"/>
            </a:spcBef>
            <a:spcAft>
              <a:spcPts val="0"/>
            </a:spcAft>
            <a:buNone/>
          </a:pPr>
          <a:r>
            <a:rPr lang="en-US" sz="1000" dirty="0" smtClean="0"/>
            <a:t>Knowledge of Drug Testing and Compliance Unit </a:t>
          </a:r>
          <a:br>
            <a:rPr lang="en-US" sz="1000" dirty="0" smtClean="0"/>
          </a:br>
          <a:r>
            <a:rPr lang="en-US" sz="1000" dirty="0" smtClean="0"/>
            <a:t>  Procedures and Protocol</a:t>
          </a:r>
          <a:endParaRPr lang="en-US" sz="1000" dirty="0"/>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Initiative</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Adaptability</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t>Interpersonal Skills</a:t>
          </a:r>
          <a:endParaRPr lang="en-US" sz="1000" dirty="0"/>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212AF63D-0117-4CA6-86AA-56AD7FCB6488}">
      <dgm:prSet phldrT="[Text]" custT="1"/>
      <dgm:spPr>
        <a:solidFill>
          <a:schemeClr val="accent4">
            <a:lumMod val="20000"/>
            <a:lumOff val="80000"/>
            <a:alpha val="90000"/>
          </a:schemeClr>
        </a:solidFill>
      </dgm:spPr>
      <dgm:t>
        <a:bodyPr/>
        <a:lstStyle/>
        <a:p>
          <a:r>
            <a:rPr lang="en-US" sz="1000" dirty="0" smtClean="0"/>
            <a:t>Teamwork</a:t>
          </a:r>
          <a:endParaRPr lang="en-US" sz="1000" dirty="0"/>
        </a:p>
      </dgm:t>
    </dgm:pt>
    <dgm:pt modelId="{CEDF8FED-AC2E-4326-B204-A570AD7C75F2}" type="parTrans" cxnId="{63EF1A9C-F93B-4BA4-8C08-800B9B97FCFE}">
      <dgm:prSet/>
      <dgm:spPr/>
      <dgm:t>
        <a:bodyPr/>
        <a:lstStyle/>
        <a:p>
          <a:endParaRPr lang="en-US"/>
        </a:p>
      </dgm:t>
    </dgm:pt>
    <dgm:pt modelId="{DB615B81-DAEF-472E-9332-2C1CE4F2F03F}" type="sibTrans" cxnId="{63EF1A9C-F93B-4BA4-8C08-800B9B97FCFE}">
      <dgm:prSet/>
      <dgm:spPr/>
      <dgm:t>
        <a:bodyPr/>
        <a:lstStyle/>
        <a:p>
          <a:endParaRPr lang="en-US"/>
        </a:p>
      </dgm:t>
    </dgm:pt>
    <dgm:pt modelId="{022AC184-FB50-4E46-9CCA-C7DDAA351DCC}">
      <dgm:prSet phldrT="[Text]" custT="1"/>
      <dgm:spPr>
        <a:solidFill>
          <a:schemeClr val="accent4">
            <a:lumMod val="20000"/>
            <a:lumOff val="80000"/>
            <a:alpha val="90000"/>
          </a:schemeClr>
        </a:solidFill>
      </dgm:spPr>
      <dgm:t>
        <a:bodyPr/>
        <a:lstStyle/>
        <a:p>
          <a:r>
            <a:rPr lang="en-US" sz="1000" dirty="0" smtClean="0"/>
            <a:t>Customer Service Orientation</a:t>
          </a:r>
          <a:endParaRPr lang="en-US" sz="1000" dirty="0"/>
        </a:p>
      </dgm:t>
    </dgm:pt>
    <dgm:pt modelId="{149E2783-D09A-4B0D-BCC3-4C4BC1F31C52}" type="parTrans" cxnId="{E378F8B0-F350-44F2-8EB2-59DD42F23A0E}">
      <dgm:prSet/>
      <dgm:spPr/>
      <dgm:t>
        <a:bodyPr/>
        <a:lstStyle/>
        <a:p>
          <a:endParaRPr lang="en-US"/>
        </a:p>
      </dgm:t>
    </dgm:pt>
    <dgm:pt modelId="{14954DE9-5C19-49C2-9E27-7FF2F3253C9C}" type="sibTrans" cxnId="{E378F8B0-F350-44F2-8EB2-59DD42F23A0E}">
      <dgm:prSet/>
      <dgm:spPr/>
      <dgm:t>
        <a:bodyPr/>
        <a:lstStyle/>
        <a:p>
          <a:endParaRPr lang="en-US"/>
        </a:p>
      </dgm:t>
    </dgm:pt>
    <dgm:pt modelId="{38E11A2E-7FFB-4D57-B796-2E8AE5149622}">
      <dgm:prSet phldrT="[Text]" custT="1"/>
      <dgm:spPr>
        <a:solidFill>
          <a:schemeClr val="accent4">
            <a:lumMod val="20000"/>
            <a:lumOff val="80000"/>
            <a:alpha val="90000"/>
          </a:schemeClr>
        </a:solidFill>
      </dgm:spPr>
      <dgm:t>
        <a:bodyPr/>
        <a:lstStyle/>
        <a:p>
          <a:r>
            <a:rPr lang="en-US" sz="1000" dirty="0" smtClean="0"/>
            <a:t>Conscientiousness</a:t>
          </a:r>
          <a:endParaRPr lang="en-US" sz="1000" dirty="0"/>
        </a:p>
      </dgm:t>
    </dgm:pt>
    <dgm:pt modelId="{ED29F448-622C-4FBB-BF86-EC8398A61EDF}" type="parTrans" cxnId="{8E130459-485D-418A-9DB7-07734F4F1A69}">
      <dgm:prSet/>
      <dgm:spPr/>
      <dgm:t>
        <a:bodyPr/>
        <a:lstStyle/>
        <a:p>
          <a:endParaRPr lang="en-US"/>
        </a:p>
      </dgm:t>
    </dgm:pt>
    <dgm:pt modelId="{45475A2E-63D3-4ED3-860C-7399B2365BBB}" type="sibTrans" cxnId="{8E130459-485D-418A-9DB7-07734F4F1A69}">
      <dgm:prSet/>
      <dgm:spPr/>
      <dgm:t>
        <a:bodyPr/>
        <a:lstStyle/>
        <a:p>
          <a:endParaRPr lang="en-US"/>
        </a:p>
      </dgm:t>
    </dgm:pt>
    <dgm:pt modelId="{EE063A16-9878-4FD6-B217-F626F2691C24}">
      <dgm:prSet phldrT="[Text]" custT="1"/>
      <dgm:spPr>
        <a:solidFill>
          <a:schemeClr val="accent4">
            <a:lumMod val="20000"/>
            <a:lumOff val="80000"/>
            <a:alpha val="90000"/>
          </a:schemeClr>
        </a:solidFill>
      </dgm:spPr>
      <dgm:t>
        <a:bodyPr/>
        <a:lstStyle/>
        <a:p>
          <a:r>
            <a:rPr lang="en-US" sz="1000" dirty="0" smtClean="0"/>
            <a:t>Planning and Organizing</a:t>
          </a:r>
          <a:endParaRPr lang="en-US" sz="1000" dirty="0"/>
        </a:p>
      </dgm:t>
    </dgm:pt>
    <dgm:pt modelId="{F2D3E490-4005-4FC0-B0D4-17DCC141D4A1}" type="parTrans" cxnId="{11601714-F245-4DDC-8062-C5BA84B68B67}">
      <dgm:prSet/>
      <dgm:spPr/>
      <dgm:t>
        <a:bodyPr/>
        <a:lstStyle/>
        <a:p>
          <a:endParaRPr lang="en-US"/>
        </a:p>
      </dgm:t>
    </dgm:pt>
    <dgm:pt modelId="{93D0CA04-9357-4F7D-BEEB-0DCF1E2C01E3}" type="sibTrans" cxnId="{11601714-F245-4DDC-8062-C5BA84B68B67}">
      <dgm:prSet/>
      <dgm:spPr/>
      <dgm:t>
        <a:bodyPr/>
        <a:lstStyle/>
        <a:p>
          <a:endParaRPr lang="en-US"/>
        </a:p>
      </dgm:t>
    </dgm:pt>
    <dgm:pt modelId="{32C04470-32A7-46B6-8316-FCECF6663868}">
      <dgm:prSet phldrT="[Text]" custT="1"/>
      <dgm:spPr>
        <a:solidFill>
          <a:schemeClr val="accent4">
            <a:lumMod val="20000"/>
            <a:lumOff val="80000"/>
            <a:alpha val="90000"/>
          </a:schemeClr>
        </a:solidFill>
      </dgm:spPr>
      <dgm:t>
        <a:bodyPr/>
        <a:lstStyle/>
        <a:p>
          <a:r>
            <a:rPr lang="en-US" sz="1000" dirty="0" smtClean="0"/>
            <a:t>Critical Thinking and Problem Solving</a:t>
          </a:r>
          <a:endParaRPr lang="en-US" sz="1000" dirty="0"/>
        </a:p>
      </dgm:t>
    </dgm:pt>
    <dgm:pt modelId="{80702BB4-0F2F-44D5-BA61-79714F12F192}" type="parTrans" cxnId="{88ACB365-60A1-4D61-B922-5D3D56B58D07}">
      <dgm:prSet/>
      <dgm:spPr/>
      <dgm:t>
        <a:bodyPr/>
        <a:lstStyle/>
        <a:p>
          <a:endParaRPr lang="en-US"/>
        </a:p>
      </dgm:t>
    </dgm:pt>
    <dgm:pt modelId="{3DD59910-E579-4A09-B201-82DEE075B847}" type="sibTrans" cxnId="{88ACB365-60A1-4D61-B922-5D3D56B58D07}">
      <dgm:prSet/>
      <dgm:spPr/>
      <dgm:t>
        <a:bodyPr/>
        <a:lstStyle/>
        <a:p>
          <a:endParaRPr lang="en-US"/>
        </a:p>
      </dgm:t>
    </dgm:pt>
    <dgm:pt modelId="{844311B6-8F9F-4A67-9EC9-5B85BB3E93F3}">
      <dgm:prSet phldrT="[Text]" custT="1"/>
      <dgm:spPr>
        <a:solidFill>
          <a:schemeClr val="accent4">
            <a:lumMod val="20000"/>
            <a:lumOff val="80000"/>
            <a:alpha val="90000"/>
          </a:schemeClr>
        </a:solidFill>
      </dgm:spPr>
      <dgm:t>
        <a:bodyPr/>
        <a:lstStyle/>
        <a:p>
          <a:r>
            <a:rPr lang="en-US" sz="1000" dirty="0" smtClean="0"/>
            <a:t>Communication</a:t>
          </a:r>
          <a:endParaRPr lang="en-US" sz="1000" dirty="0"/>
        </a:p>
      </dgm:t>
    </dgm:pt>
    <dgm:pt modelId="{1F275DCD-BA5C-4B68-8AB5-5CC75217E2D3}" type="parTrans" cxnId="{32373E03-C64B-4133-80CD-B367159C343B}">
      <dgm:prSet/>
      <dgm:spPr/>
      <dgm:t>
        <a:bodyPr/>
        <a:lstStyle/>
        <a:p>
          <a:endParaRPr lang="en-US"/>
        </a:p>
      </dgm:t>
    </dgm:pt>
    <dgm:pt modelId="{4E7B2931-7DE9-4900-92D9-CDDF2E3F8DF9}" type="sibTrans" cxnId="{32373E03-C64B-4133-80CD-B367159C343B}">
      <dgm:prSet/>
      <dgm:spPr/>
      <dgm:t>
        <a:bodyPr/>
        <a:lstStyle/>
        <a:p>
          <a:endParaRPr lang="en-US"/>
        </a:p>
      </dgm:t>
    </dgm:pt>
    <dgm:pt modelId="{F7D5AFE2-E959-4B80-A431-0195A4198603}">
      <dgm:prSet custT="1"/>
      <dgm:spPr/>
      <dgm:t>
        <a:bodyPr/>
        <a:lstStyle/>
        <a:p>
          <a:pPr marL="0" indent="0" defTabSz="444500">
            <a:lnSpc>
              <a:spcPct val="100000"/>
            </a:lnSpc>
            <a:spcBef>
              <a:spcPct val="0"/>
            </a:spcBef>
            <a:spcAft>
              <a:spcPts val="0"/>
            </a:spcAft>
            <a:buNone/>
          </a:pPr>
          <a:r>
            <a:rPr lang="en-US" sz="1000" dirty="0" smtClean="0"/>
            <a:t>PSA Organizational Knowledge</a:t>
          </a:r>
          <a:br>
            <a:rPr lang="en-US" sz="1000" dirty="0" smtClean="0"/>
          </a:br>
          <a:r>
            <a:rPr lang="en-US" sz="1000" dirty="0" smtClean="0"/>
            <a:t>  --Mental Health Conditions</a:t>
          </a:r>
          <a:br>
            <a:rPr lang="en-US" sz="1000" dirty="0" smtClean="0"/>
          </a:br>
          <a:r>
            <a:rPr lang="en-US" sz="1000" dirty="0" smtClean="0"/>
            <a:t>  --Treatment Program</a:t>
          </a:r>
          <a:br>
            <a:rPr lang="en-US" sz="1000" dirty="0" smtClean="0"/>
          </a:br>
          <a:r>
            <a:rPr lang="en-US" sz="1000" dirty="0" smtClean="0"/>
            <a:t>  --HISP Program</a:t>
          </a:r>
          <a:br>
            <a:rPr lang="en-US" sz="1000" dirty="0" smtClean="0"/>
          </a:br>
          <a:r>
            <a:rPr lang="en-US" sz="1000" dirty="0" smtClean="0"/>
            <a:t>  --Supervision Procedures and Protocol</a:t>
          </a:r>
          <a:endParaRPr lang="en-US" sz="1000" dirty="0"/>
        </a:p>
      </dgm:t>
    </dgm:pt>
    <dgm:pt modelId="{AA3975F9-9464-4EF5-AAC6-35F5F347D5AE}" type="parTrans" cxnId="{D4623911-A896-4A70-B6CE-F96C7EBDD4B7}">
      <dgm:prSet/>
      <dgm:spPr/>
      <dgm:t>
        <a:bodyPr/>
        <a:lstStyle/>
        <a:p>
          <a:endParaRPr lang="en-US"/>
        </a:p>
      </dgm:t>
    </dgm:pt>
    <dgm:pt modelId="{87F37AEC-7735-4476-9B18-9C83FEA79F12}" type="sibTrans" cxnId="{D4623911-A896-4A70-B6CE-F96C7EBDD4B7}">
      <dgm:prSet/>
      <dgm:spPr/>
      <dgm:t>
        <a:bodyPr/>
        <a:lstStyle/>
        <a:p>
          <a:endParaRPr lang="en-US"/>
        </a:p>
      </dgm:t>
    </dgm:pt>
    <dgm:pt modelId="{7073FF48-5B12-4657-A76B-74A6671DFDB2}">
      <dgm:prSet custT="1"/>
      <dgm:spPr/>
      <dgm:t>
        <a:bodyPr/>
        <a:lstStyle/>
        <a:p>
          <a:pPr marL="0" indent="0" defTabSz="444500">
            <a:lnSpc>
              <a:spcPct val="90000"/>
            </a:lnSpc>
            <a:spcBef>
              <a:spcPct val="0"/>
            </a:spcBef>
            <a:spcAft>
              <a:spcPct val="15000"/>
            </a:spcAft>
            <a:buNone/>
          </a:pPr>
          <a:r>
            <a:rPr lang="en-US" sz="1000" dirty="0" smtClean="0"/>
            <a:t>Computer Proficiency</a:t>
          </a:r>
          <a:endParaRPr lang="en-US" sz="1000" dirty="0"/>
        </a:p>
      </dgm:t>
    </dgm:pt>
    <dgm:pt modelId="{D1AB1C03-80CD-4FA3-98D3-792E0C0AF8E2}" type="parTrans" cxnId="{85CC3853-84D6-4973-89A2-687DC43EEF77}">
      <dgm:prSet/>
      <dgm:spPr/>
      <dgm:t>
        <a:bodyPr/>
        <a:lstStyle/>
        <a:p>
          <a:endParaRPr lang="en-US"/>
        </a:p>
      </dgm:t>
    </dgm:pt>
    <dgm:pt modelId="{79616CBB-2593-4A0F-A177-D046DC9E31B2}" type="sibTrans" cxnId="{85CC3853-84D6-4973-89A2-687DC43EEF77}">
      <dgm:prSet/>
      <dgm:spPr/>
      <dgm:t>
        <a:bodyPr/>
        <a:lstStyle/>
        <a:p>
          <a:endParaRPr lang="en-US"/>
        </a:p>
      </dgm:t>
    </dgm:pt>
    <dgm:pt modelId="{3383F913-5BD9-4EA9-9B96-0D28353B0307}">
      <dgm:prSet phldrT="[Text]" custT="1"/>
      <dgm:spPr>
        <a:solidFill>
          <a:schemeClr val="accent4">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t>System and Regulatory Knowledge</a:t>
          </a:r>
          <a:endParaRPr lang="en-US" sz="1000" dirty="0"/>
        </a:p>
      </dgm:t>
    </dgm:pt>
    <dgm:pt modelId="{40341A13-F6DC-4D63-8E1E-6410329BEFA7}" type="parTrans" cxnId="{01C862AD-CFF4-4A3E-99B4-6DF93AA2D5F7}">
      <dgm:prSet/>
      <dgm:spPr/>
      <dgm:t>
        <a:bodyPr/>
        <a:lstStyle/>
        <a:p>
          <a:endParaRPr lang="en-US"/>
        </a:p>
      </dgm:t>
    </dgm:pt>
    <dgm:pt modelId="{067E0020-ECBD-45F6-B3CE-F475A81F7531}" type="sibTrans" cxnId="{01C862AD-CFF4-4A3E-99B4-6DF93AA2D5F7}">
      <dgm:prSet/>
      <dgm:spPr/>
      <dgm:t>
        <a:bodyPr/>
        <a:lstStyle/>
        <a:p>
          <a:endParaRPr lang="en-US"/>
        </a:p>
      </dgm:t>
    </dgm:pt>
    <dgm:pt modelId="{ADBD3B95-EB11-4300-A517-2C597B378D2C}">
      <dgm:prSet phldrT="[Text]" custT="1"/>
      <dgm:spPr>
        <a:solidFill>
          <a:schemeClr val="accent4">
            <a:lumMod val="20000"/>
            <a:lumOff val="80000"/>
            <a:alpha val="9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t>Knowledge of Juvenile/Family Court Procedures and</a:t>
          </a:r>
          <a:br>
            <a:rPr lang="en-US" sz="1000" dirty="0" smtClean="0"/>
          </a:br>
          <a:r>
            <a:rPr lang="en-US" sz="1000" dirty="0" smtClean="0"/>
            <a:t> Operations</a:t>
          </a:r>
          <a:endParaRPr lang="en-US" sz="1000" dirty="0"/>
        </a:p>
      </dgm:t>
    </dgm:pt>
    <dgm:pt modelId="{8D5C51FB-EAD3-475F-BB3E-FAD66C58F51E}" type="parTrans" cxnId="{0AD64D51-F1B6-4CB2-8284-381B68032DAE}">
      <dgm:prSet/>
      <dgm:spPr/>
      <dgm:t>
        <a:bodyPr/>
        <a:lstStyle/>
        <a:p>
          <a:endParaRPr lang="en-US"/>
        </a:p>
      </dgm:t>
    </dgm:pt>
    <dgm:pt modelId="{F208E348-FDB2-4783-B293-91E249FC4A71}" type="sibTrans" cxnId="{0AD64D51-F1B6-4CB2-8284-381B68032DAE}">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310130"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361181">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custScaleY="137118">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custScaleY="145517">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44802">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1C7F83B0-8CED-4C99-B999-3A39BEA42357}" srcId="{FEDED611-2C1E-44AE-ABFE-9CADDD9A58F9}" destId="{7C1C1326-FC90-4868-A63C-E664ACEC1FF2}" srcOrd="0"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11601714-F245-4DDC-8062-C5BA84B68B67}" srcId="{43AE83C2-AC13-4342-A0F1-4DE148D7D4F6}" destId="{EE063A16-9878-4FD6-B217-F626F2691C24}" srcOrd="2" destOrd="0" parTransId="{F2D3E490-4005-4FC0-B0D4-17DCC141D4A1}" sibTransId="{93D0CA04-9357-4F7D-BEEB-0DCF1E2C01E3}"/>
    <dgm:cxn modelId="{88ACB365-60A1-4D61-B922-5D3D56B58D07}" srcId="{43AE83C2-AC13-4342-A0F1-4DE148D7D4F6}" destId="{32C04470-32A7-46B6-8316-FCECF6663868}" srcOrd="3" destOrd="0" parTransId="{80702BB4-0F2F-44D5-BA61-79714F12F192}" sibTransId="{3DD59910-E579-4A09-B201-82DEE075B847}"/>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F9E3BC2F-EFBA-4965-8E52-F3F9F0BB2415}" type="presOf" srcId="{7073FF48-5B12-4657-A76B-74A6671DFDB2}" destId="{82D3B971-386A-4C5C-B42D-DC3E1A661EB2}" srcOrd="0" destOrd="4"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0AD64D51-F1B6-4CB2-8284-381B68032DAE}" srcId="{68037241-0DB4-4813-9143-F0E9266B40FD}" destId="{ADBD3B95-EB11-4300-A517-2C597B378D2C}" srcOrd="1" destOrd="0" parTransId="{8D5C51FB-EAD3-475F-BB3E-FAD66C58F51E}" sibTransId="{F208E348-FDB2-4783-B293-91E249FC4A71}"/>
    <dgm:cxn modelId="{E378F8B0-F350-44F2-8EB2-59DD42F23A0E}" srcId="{FD5BAAB5-8BE8-4DF3-8DF7-99058DCED65F}" destId="{022AC184-FB50-4E46-9CCA-C7DDAA351DCC}" srcOrd="2" destOrd="0" parTransId="{149E2783-D09A-4B0D-BCC3-4C4BC1F31C52}" sibTransId="{14954DE9-5C19-49C2-9E27-7FF2F3253C9C}"/>
    <dgm:cxn modelId="{7182B46E-7819-4946-9A2E-48CE605B911B}" type="presOf" srcId="{F7D5AFE2-E959-4B80-A431-0195A4198603}" destId="{82D3B971-386A-4C5C-B42D-DC3E1A661EB2}" srcOrd="0" destOrd="3" presId="urn:microsoft.com/office/officeart/2005/8/layout/vList5"/>
    <dgm:cxn modelId="{F89CB8F7-9963-46FC-A023-C6FB5536CB20}" type="presOf" srcId="{7C1C1326-FC90-4868-A63C-E664ACEC1FF2}" destId="{F1BA9655-1B22-46D4-83AF-98007378FC0E}" srcOrd="0" destOrd="0" presId="urn:microsoft.com/office/officeart/2005/8/layout/vList5"/>
    <dgm:cxn modelId="{85CC3853-84D6-4973-89A2-687DC43EEF77}" srcId="{68037241-0DB4-4813-9143-F0E9266B40FD}" destId="{7073FF48-5B12-4657-A76B-74A6671DFDB2}" srcOrd="4" destOrd="0" parTransId="{D1AB1C03-80CD-4FA3-98D3-792E0C0AF8E2}" sibTransId="{79616CBB-2593-4A0F-A177-D046DC9E31B2}"/>
    <dgm:cxn modelId="{13FFD62A-6ECD-40BF-994B-7EC92D7FE88C}" type="presOf" srcId="{38E11A2E-7FFB-4D57-B796-2E8AE5149622}" destId="{BDD4BF51-862B-4576-B43C-26D1DD97AF5C}" srcOrd="0" destOrd="1" presId="urn:microsoft.com/office/officeart/2005/8/layout/vList5"/>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14DE336-44E4-4565-9EAA-52CE1EBBF498}" type="presOf" srcId="{69E905AC-407D-4F34-B751-C3F824DD9BE0}" destId="{CB8F06E6-523E-40A5-BB9A-4F4E0D33CC9F}" srcOrd="0" destOrd="0" presId="urn:microsoft.com/office/officeart/2005/8/layout/vList5"/>
    <dgm:cxn modelId="{92FA53E4-C6C6-4E05-9512-34F7205FDF96}" type="presOf" srcId="{FD5BAAB5-8BE8-4DF3-8DF7-99058DCED65F}" destId="{80790DD6-A1BA-430C-AB89-55CE9EC91724}" srcOrd="0" destOrd="0" presId="urn:microsoft.com/office/officeart/2005/8/layout/vList5"/>
    <dgm:cxn modelId="{63EF1A9C-F93B-4BA4-8C08-800B9B97FCFE}" srcId="{FD5BAAB5-8BE8-4DF3-8DF7-99058DCED65F}" destId="{212AF63D-0117-4CA6-86AA-56AD7FCB6488}" srcOrd="1" destOrd="0" parTransId="{CEDF8FED-AC2E-4326-B204-A570AD7C75F2}" sibTransId="{DB615B81-DAEF-472E-9332-2C1CE4F2F03F}"/>
    <dgm:cxn modelId="{481FC95B-34D3-4447-8583-72D2ADFD42D4}" type="presOf" srcId="{32C04470-32A7-46B6-8316-FCECF6663868}" destId="{BDD4BF51-862B-4576-B43C-26D1DD97AF5C}" srcOrd="0" destOrd="3" presId="urn:microsoft.com/office/officeart/2005/8/layout/vList5"/>
    <dgm:cxn modelId="{32373E03-C64B-4133-80CD-B367159C343B}" srcId="{FEDED611-2C1E-44AE-ABFE-9CADDD9A58F9}" destId="{844311B6-8F9F-4A67-9EC9-5B85BB3E93F3}" srcOrd="1" destOrd="0" parTransId="{1F275DCD-BA5C-4B68-8AB5-5CC75217E2D3}" sibTransId="{4E7B2931-7DE9-4900-92D9-CDDF2E3F8DF9}"/>
    <dgm:cxn modelId="{DD9344AA-581F-43FF-B55B-4DA365942E69}" type="presOf" srcId="{022AC184-FB50-4E46-9CCA-C7DDAA351DCC}" destId="{CB8F06E6-523E-40A5-BB9A-4F4E0D33CC9F}" srcOrd="0" destOrd="2" presId="urn:microsoft.com/office/officeart/2005/8/layout/vList5"/>
    <dgm:cxn modelId="{75DFACF1-ED5F-4608-96A7-4230019CD895}" type="presOf" srcId="{3383F913-5BD9-4EA9-9B96-0D28353B0307}" destId="{82D3B971-386A-4C5C-B42D-DC3E1A661EB2}" srcOrd="0" destOrd="2" presId="urn:microsoft.com/office/officeart/2005/8/layout/vList5"/>
    <dgm:cxn modelId="{01C862AD-CFF4-4A3E-99B4-6DF93AA2D5F7}" srcId="{68037241-0DB4-4813-9143-F0E9266B40FD}" destId="{3383F913-5BD9-4EA9-9B96-0D28353B0307}" srcOrd="2" destOrd="0" parTransId="{40341A13-F6DC-4D63-8E1E-6410329BEFA7}" sibTransId="{067E0020-ECBD-45F6-B3CE-F475A81F7531}"/>
    <dgm:cxn modelId="{3E326779-6755-48BE-86A2-16B054EAC6B8}" type="presOf" srcId="{212AF63D-0117-4CA6-86AA-56AD7FCB6488}" destId="{CB8F06E6-523E-40A5-BB9A-4F4E0D33CC9F}" srcOrd="0" destOrd="1" presId="urn:microsoft.com/office/officeart/2005/8/layout/vList5"/>
    <dgm:cxn modelId="{2B625662-51AC-4E43-843C-CDE28179DE9A}" type="presOf" srcId="{844311B6-8F9F-4A67-9EC9-5B85BB3E93F3}" destId="{F1BA9655-1B22-46D4-83AF-98007378FC0E}" srcOrd="0" destOrd="1" presId="urn:microsoft.com/office/officeart/2005/8/layout/vList5"/>
    <dgm:cxn modelId="{D4623911-A896-4A70-B6CE-F96C7EBDD4B7}" srcId="{68037241-0DB4-4813-9143-F0E9266B40FD}" destId="{F7D5AFE2-E959-4B80-A431-0195A4198603}" srcOrd="3" destOrd="0" parTransId="{AA3975F9-9464-4EF5-AAC6-35F5F347D5AE}" sibTransId="{87F37AEC-7735-4476-9B18-9C83FEA79F12}"/>
    <dgm:cxn modelId="{714C9788-D0A5-4B99-973C-73DFCE6D32AE}" srcId="{D7D89B30-D5F0-4AE1-85DC-06605178CFC2}" destId="{FD5BAAB5-8BE8-4DF3-8DF7-99058DCED65F}" srcOrd="1" destOrd="0" parTransId="{A9CD6EFF-27D7-46A6-8177-A3BC3460F081}" sibTransId="{A9C6F1A5-705F-4050-8F02-DAB9983994AA}"/>
    <dgm:cxn modelId="{383DCFA9-FFE0-49BC-8960-8B3EE8C9E431}" type="presOf" srcId="{ADBD3B95-EB11-4300-A517-2C597B378D2C}" destId="{82D3B971-386A-4C5C-B42D-DC3E1A661EB2}" srcOrd="0" destOrd="1" presId="urn:microsoft.com/office/officeart/2005/8/layout/vList5"/>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36E929FD-DDA0-4FDE-8E29-1EAAC17BD08A}" srcId="{43AE83C2-AC13-4342-A0F1-4DE148D7D4F6}" destId="{B86FCB96-814A-4CEB-8E9D-39B375F594D4}" srcOrd="0" destOrd="0" parTransId="{CF6246B9-2948-479C-9F09-2B9DEC13FFF7}" sibTransId="{982958CB-8963-4CF5-963C-A4A82A984825}"/>
    <dgm:cxn modelId="{8E130459-485D-418A-9DB7-07734F4F1A69}" srcId="{43AE83C2-AC13-4342-A0F1-4DE148D7D4F6}" destId="{38E11A2E-7FFB-4D57-B796-2E8AE5149622}" srcOrd="1" destOrd="0" parTransId="{ED29F448-622C-4FBB-BF86-EC8398A61EDF}" sibTransId="{45475A2E-63D3-4ED3-860C-7399B2365BBB}"/>
    <dgm:cxn modelId="{7C7AB0D7-A8DF-4A1B-A27C-B498E81E2FD2}" type="presOf" srcId="{EE063A16-9878-4FD6-B217-F626F2691C24}" destId="{BDD4BF51-862B-4576-B43C-26D1DD97AF5C}" srcOrd="0" destOrd="2"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416361" y="-1139442"/>
          <a:ext cx="1553272"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t>Knowledge of Drug Testing and Compliance Unit </a:t>
          </a:r>
          <a:br>
            <a:rPr lang="en-US" sz="1000" kern="1200" dirty="0" smtClean="0"/>
          </a:br>
          <a:r>
            <a:rPr lang="en-US" sz="1000" kern="1200" dirty="0" smtClean="0"/>
            <a:t>  Procedures and Protocol</a:t>
          </a:r>
          <a:endParaRPr lang="en-US" sz="1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t>Knowledge of Juvenile/Family Court Procedures and</a:t>
          </a:r>
          <a:br>
            <a:rPr lang="en-US" sz="1000" kern="1200" dirty="0" smtClean="0"/>
          </a:br>
          <a:r>
            <a:rPr lang="en-US" sz="1000" kern="1200" dirty="0" smtClean="0"/>
            <a:t> Operations</a:t>
          </a:r>
          <a:endParaRPr lang="en-US" sz="10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t>System and Regulatory Knowledge</a:t>
          </a:r>
          <a:endParaRPr lang="en-US" sz="1000" kern="1200" dirty="0"/>
        </a:p>
        <a:p>
          <a:pPr marL="0" lvl="1" indent="0" algn="l" defTabSz="444500">
            <a:lnSpc>
              <a:spcPct val="100000"/>
            </a:lnSpc>
            <a:spcBef>
              <a:spcPct val="0"/>
            </a:spcBef>
            <a:spcAft>
              <a:spcPts val="0"/>
            </a:spcAft>
            <a:buChar char="••"/>
          </a:pPr>
          <a:r>
            <a:rPr lang="en-US" sz="1000" kern="1200" dirty="0" smtClean="0"/>
            <a:t>PSA Organizational Knowledge</a:t>
          </a:r>
          <a:br>
            <a:rPr lang="en-US" sz="1000" kern="1200" dirty="0" smtClean="0"/>
          </a:br>
          <a:r>
            <a:rPr lang="en-US" sz="1000" kern="1200" dirty="0" smtClean="0"/>
            <a:t>  --Mental Health Conditions</a:t>
          </a:r>
          <a:br>
            <a:rPr lang="en-US" sz="1000" kern="1200" dirty="0" smtClean="0"/>
          </a:br>
          <a:r>
            <a:rPr lang="en-US" sz="1000" kern="1200" dirty="0" smtClean="0"/>
            <a:t>  --Treatment Program</a:t>
          </a:r>
          <a:br>
            <a:rPr lang="en-US" sz="1000" kern="1200" dirty="0" smtClean="0"/>
          </a:br>
          <a:r>
            <a:rPr lang="en-US" sz="1000" kern="1200" dirty="0" smtClean="0"/>
            <a:t>  --HISP Program</a:t>
          </a:r>
          <a:br>
            <a:rPr lang="en-US" sz="1000" kern="1200" dirty="0" smtClean="0"/>
          </a:br>
          <a:r>
            <a:rPr lang="en-US" sz="1000" kern="1200" dirty="0" smtClean="0"/>
            <a:t>  --Supervision Procedures and Protocol</a:t>
          </a:r>
          <a:endParaRPr lang="en-US" sz="1000" kern="1200" dirty="0"/>
        </a:p>
        <a:p>
          <a:pPr marL="0" lvl="1" indent="0" algn="l" defTabSz="444500">
            <a:lnSpc>
              <a:spcPct val="90000"/>
            </a:lnSpc>
            <a:spcBef>
              <a:spcPct val="0"/>
            </a:spcBef>
            <a:spcAft>
              <a:spcPct val="15000"/>
            </a:spcAft>
            <a:buChar char="••"/>
          </a:pPr>
          <a:r>
            <a:rPr lang="en-US" sz="1000" kern="1200" dirty="0" smtClean="0"/>
            <a:t>Computer Proficiency</a:t>
          </a:r>
          <a:endParaRPr lang="en-US" sz="1000" kern="1200" dirty="0"/>
        </a:p>
      </dsp:txBody>
      <dsp:txXfrm rot="5400000">
        <a:off x="3416361" y="-1139442"/>
        <a:ext cx="1553272" cy="3946350"/>
      </dsp:txXfrm>
    </dsp:sp>
    <dsp:sp modelId="{578424C7-D8B1-4DF0-9585-3BF63D56A9AB}">
      <dsp:nvSpPr>
        <dsp:cNvPr id="0" name=""/>
        <dsp:cNvSpPr/>
      </dsp:nvSpPr>
      <dsp:spPr>
        <a:xfrm>
          <a:off x="0" y="0"/>
          <a:ext cx="2219822" cy="1667157"/>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19822" cy="1667157"/>
      </dsp:txXfrm>
    </dsp:sp>
    <dsp:sp modelId="{CB8F06E6-523E-40A5-BB9A-4F4E0D33CC9F}">
      <dsp:nvSpPr>
        <dsp:cNvPr id="0" name=""/>
        <dsp:cNvSpPr/>
      </dsp:nvSpPr>
      <dsp:spPr>
        <a:xfrm rot="5400000">
          <a:off x="3898156" y="15854"/>
          <a:ext cx="589681"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Interpersonal Skills</a:t>
          </a:r>
          <a:endParaRPr lang="en-US" sz="1000" kern="1200" dirty="0"/>
        </a:p>
        <a:p>
          <a:pPr marL="57150" lvl="1" indent="-57150" algn="l" defTabSz="444500">
            <a:lnSpc>
              <a:spcPct val="90000"/>
            </a:lnSpc>
            <a:spcBef>
              <a:spcPct val="0"/>
            </a:spcBef>
            <a:spcAft>
              <a:spcPct val="15000"/>
            </a:spcAft>
            <a:buChar char="••"/>
          </a:pPr>
          <a:r>
            <a:rPr lang="en-US" sz="1000" kern="1200" dirty="0" smtClean="0"/>
            <a:t>Teamwork</a:t>
          </a:r>
          <a:endParaRPr lang="en-US" sz="1000" kern="1200" dirty="0"/>
        </a:p>
        <a:p>
          <a:pPr marL="57150" lvl="1" indent="-57150" algn="l" defTabSz="444500">
            <a:lnSpc>
              <a:spcPct val="90000"/>
            </a:lnSpc>
            <a:spcBef>
              <a:spcPct val="0"/>
            </a:spcBef>
            <a:spcAft>
              <a:spcPct val="15000"/>
            </a:spcAft>
            <a:buChar char="••"/>
          </a:pPr>
          <a:r>
            <a:rPr lang="en-US" sz="1000" kern="1200" dirty="0" smtClean="0"/>
            <a:t>Customer Service Orientation</a:t>
          </a:r>
          <a:endParaRPr lang="en-US" sz="1000" kern="1200" dirty="0"/>
        </a:p>
      </dsp:txBody>
      <dsp:txXfrm rot="5400000">
        <a:off x="3898156" y="15854"/>
        <a:ext cx="589681" cy="3946350"/>
      </dsp:txXfrm>
    </dsp:sp>
    <dsp:sp modelId="{80790DD6-A1BA-430C-AB89-55CE9EC91724}">
      <dsp:nvSpPr>
        <dsp:cNvPr id="0" name=""/>
        <dsp:cNvSpPr/>
      </dsp:nvSpPr>
      <dsp:spPr>
        <a:xfrm>
          <a:off x="0" y="1720246"/>
          <a:ext cx="2219822" cy="537567"/>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1720246"/>
        <a:ext cx="2219822" cy="537567"/>
      </dsp:txXfrm>
    </dsp:sp>
    <dsp:sp modelId="{BDD4BF51-862B-4576-B43C-26D1DD97AF5C}">
      <dsp:nvSpPr>
        <dsp:cNvPr id="0" name=""/>
        <dsp:cNvSpPr/>
      </dsp:nvSpPr>
      <dsp:spPr>
        <a:xfrm rot="5400000">
          <a:off x="3881634" y="728699"/>
          <a:ext cx="622726" cy="3946350"/>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Conscientiousness</a:t>
          </a:r>
          <a:endParaRPr lang="en-US" sz="1000" kern="1200" dirty="0"/>
        </a:p>
        <a:p>
          <a:pPr marL="57150" lvl="1" indent="-57150" algn="l" defTabSz="444500">
            <a:lnSpc>
              <a:spcPct val="90000"/>
            </a:lnSpc>
            <a:spcBef>
              <a:spcPct val="0"/>
            </a:spcBef>
            <a:spcAft>
              <a:spcPct val="15000"/>
            </a:spcAft>
            <a:buChar char="••"/>
          </a:pPr>
          <a:r>
            <a:rPr lang="en-US" sz="1000" kern="1200" dirty="0" smtClean="0"/>
            <a:t>Planning and Organizing</a:t>
          </a:r>
          <a:endParaRPr lang="en-US" sz="1000" kern="1200" dirty="0"/>
        </a:p>
        <a:p>
          <a:pPr marL="57150" lvl="1" indent="-57150" algn="l" defTabSz="444500">
            <a:lnSpc>
              <a:spcPct val="90000"/>
            </a:lnSpc>
            <a:spcBef>
              <a:spcPct val="0"/>
            </a:spcBef>
            <a:spcAft>
              <a:spcPct val="15000"/>
            </a:spcAft>
            <a:buChar char="••"/>
          </a:pPr>
          <a:r>
            <a:rPr lang="en-US" sz="1000" kern="1200" dirty="0" smtClean="0"/>
            <a:t>Critical Thinking and Problem Solving</a:t>
          </a:r>
          <a:endParaRPr lang="en-US" sz="1000" kern="1200" dirty="0"/>
        </a:p>
      </dsp:txBody>
      <dsp:txXfrm rot="5400000">
        <a:off x="3881634" y="728699"/>
        <a:ext cx="622726" cy="3946350"/>
      </dsp:txXfrm>
    </dsp:sp>
    <dsp:sp modelId="{AD8929E8-58D4-4C46-AF1C-08450C62C440}">
      <dsp:nvSpPr>
        <dsp:cNvPr id="0" name=""/>
        <dsp:cNvSpPr/>
      </dsp:nvSpPr>
      <dsp:spPr>
        <a:xfrm>
          <a:off x="0" y="2310748"/>
          <a:ext cx="2219822" cy="782251"/>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2310748"/>
        <a:ext cx="2219822" cy="782251"/>
      </dsp:txXfrm>
    </dsp:sp>
    <dsp:sp modelId="{F1BA9655-1B22-46D4-83AF-98007378FC0E}">
      <dsp:nvSpPr>
        <dsp:cNvPr id="0" name=""/>
        <dsp:cNvSpPr/>
      </dsp:nvSpPr>
      <dsp:spPr>
        <a:xfrm rot="5400000">
          <a:off x="3982069" y="1413558"/>
          <a:ext cx="430053"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Adaptability</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a:t>
          </a:r>
          <a:endParaRPr lang="en-US" sz="1000" kern="1200" dirty="0"/>
        </a:p>
      </dsp:txBody>
      <dsp:txXfrm rot="5400000">
        <a:off x="3982069" y="1413558"/>
        <a:ext cx="430053" cy="3950208"/>
      </dsp:txXfrm>
    </dsp:sp>
    <dsp:sp modelId="{4DEEE612-3434-482A-8CEA-3DC4016F1EB9}">
      <dsp:nvSpPr>
        <dsp:cNvPr id="0" name=""/>
        <dsp:cNvSpPr/>
      </dsp:nvSpPr>
      <dsp:spPr>
        <a:xfrm>
          <a:off x="0" y="3119878"/>
          <a:ext cx="2221992" cy="537567"/>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3119878"/>
        <a:ext cx="2221992" cy="5375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Drug </a:t>
            </a:r>
            <a:r>
              <a:rPr lang="en-US" dirty="0" smtClean="0"/>
              <a:t>Testing Technician</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Teamwork</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178003"/>
            <a:ext cx="64008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Develops and maintains positive and professional working relationships with coworkers.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Unit and Agency goals.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Readily shares relevant information, knowledge, and ideas with team members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others are kept informed when necessary and involves the appropriate individuals in key decisions when needed.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through with commitments to the team and can be relied upon to complete own responsibilities</a:t>
            </a:r>
          </a:p>
        </p:txBody>
      </p:sp>
      <p:graphicFrame>
        <p:nvGraphicFramePr>
          <p:cNvPr id="22531" name="Object 3"/>
          <p:cNvGraphicFramePr>
            <a:graphicFrameLocks noChangeAspect="1"/>
          </p:cNvGraphicFramePr>
          <p:nvPr/>
        </p:nvGraphicFramePr>
        <p:xfrm>
          <a:off x="304800" y="2981325"/>
          <a:ext cx="6453188" cy="3565525"/>
        </p:xfrm>
        <a:graphic>
          <a:graphicData uri="http://schemas.openxmlformats.org/presentationml/2006/ole">
            <p:oleObj spid="_x0000_s33794" name="Document" r:id="rId3" imgW="9287874" imgH="5146946"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Customer Service Orientation</a:t>
            </a:r>
            <a:endParaRPr lang="en-US" dirty="0">
              <a:latin typeface="Arial" pitchFamily="34" charset="0"/>
              <a:cs typeface="Arial" pitchFamily="34" charset="0"/>
            </a:endParaRPr>
          </a:p>
        </p:txBody>
      </p:sp>
      <p:sp>
        <p:nvSpPr>
          <p:cNvPr id="3" name="TextBox 2"/>
          <p:cNvSpPr txBox="1"/>
          <p:nvPr/>
        </p:nvSpPr>
        <p:spPr>
          <a:xfrm>
            <a:off x="304800" y="1371600"/>
            <a:ext cx="6172200" cy="1908215"/>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sound judgment within established guidelines to resolve customer-related problems.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relationships with other agencies and partners and uses these resources efficiently and effectively to achieve objectives.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when appropriate and responds promptly, thoughtfully and thoroughly to other agencies’ requests or needs.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04800" y="3127375"/>
          <a:ext cx="6321425" cy="3856038"/>
        </p:xfrm>
        <a:graphic>
          <a:graphicData uri="http://schemas.openxmlformats.org/presentationml/2006/ole">
            <p:oleObj spid="_x0000_s37890" name="Document" r:id="rId3" imgW="9287874" imgH="5673064"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Initiative</a:t>
            </a:r>
            <a:endParaRPr lang="en-US" dirty="0">
              <a:latin typeface="Arial" pitchFamily="34" charset="0"/>
              <a:cs typeface="Arial" pitchFamily="34" charset="0"/>
            </a:endParaRPr>
          </a:p>
        </p:txBody>
      </p:sp>
      <p:sp>
        <p:nvSpPr>
          <p:cNvPr id="3" name="TextBox 2"/>
          <p:cNvSpPr txBox="1"/>
          <p:nvPr/>
        </p:nvSpPr>
        <p:spPr>
          <a:xfrm>
            <a:off x="304800" y="1371600"/>
            <a:ext cx="6172200" cy="132343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change ideas.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tenacity and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positive outlook and stays motivated when dealing with difficult individuals/situations or when things do not go as planned or recommended.</a:t>
            </a:r>
          </a:p>
        </p:txBody>
      </p:sp>
      <p:graphicFrame>
        <p:nvGraphicFramePr>
          <p:cNvPr id="23555" name="Object 3"/>
          <p:cNvGraphicFramePr>
            <a:graphicFrameLocks noChangeAspect="1"/>
          </p:cNvGraphicFramePr>
          <p:nvPr/>
        </p:nvGraphicFramePr>
        <p:xfrm>
          <a:off x="304800" y="3124200"/>
          <a:ext cx="6219825" cy="4267200"/>
        </p:xfrm>
        <a:graphic>
          <a:graphicData uri="http://schemas.openxmlformats.org/presentationml/2006/ole">
            <p:oleObj spid="_x0000_s34818" name="Document" r:id="rId3" imgW="9287874" imgH="6388007"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Conscientiousness</a:t>
            </a:r>
            <a:endParaRPr lang="en-US" dirty="0">
              <a:latin typeface="Arial" pitchFamily="34" charset="0"/>
              <a:cs typeface="Arial" pitchFamily="34" charset="0"/>
            </a:endParaRPr>
          </a:p>
        </p:txBody>
      </p:sp>
      <p:sp>
        <p:nvSpPr>
          <p:cNvPr id="3" name="TextBox 2"/>
          <p:cNvSpPr txBox="1"/>
          <p:nvPr/>
        </p:nvSpPr>
        <p:spPr>
          <a:xfrm>
            <a:off x="304800" y="1293674"/>
            <a:ext cx="6172200" cy="1754326"/>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follows through consistently.</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on top of activities to ensure appropriate and timely follow through.</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Produces work that meets Unit objectives, Agency standards, and/or customer expectations.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Recognizes situations that may require flexibility or a modification of an existing procedure, and seeks approval for changes at the appropriate times. </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66700" y="3124200"/>
          <a:ext cx="6315075" cy="3495675"/>
        </p:xfrm>
        <a:graphic>
          <a:graphicData uri="http://schemas.openxmlformats.org/presentationml/2006/ole">
            <p:oleObj spid="_x0000_s35842" name="Document" r:id="rId3" imgW="9287874" imgH="5150189"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Planning and Organizing</a:t>
            </a:r>
            <a:endParaRPr lang="en-US" dirty="0">
              <a:latin typeface="Arial" pitchFamily="34" charset="0"/>
              <a:cs typeface="Arial" pitchFamily="34" charset="0"/>
            </a:endParaRPr>
          </a:p>
        </p:txBody>
      </p:sp>
      <p:sp>
        <p:nvSpPr>
          <p:cNvPr id="3" name="TextBox 2"/>
          <p:cNvSpPr txBox="1"/>
          <p:nvPr/>
        </p:nvSpPr>
        <p:spPr>
          <a:xfrm>
            <a:off x="304800" y="1371600"/>
            <a:ext cx="6172200" cy="1754326"/>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Collects, organizes, and manages records or files efficiently, completely, and promptly.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workday to organize, prioritize and accomplish day-to-day job duties.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as necessary.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r>
              <a:rPr lang="en-US" sz="1000" dirty="0" smtClean="0"/>
              <a:t> </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7652" name="Object 4"/>
          <p:cNvGraphicFramePr>
            <a:graphicFrameLocks/>
          </p:cNvGraphicFramePr>
          <p:nvPr/>
        </p:nvGraphicFramePr>
        <p:xfrm>
          <a:off x="225425" y="3352800"/>
          <a:ext cx="6321425" cy="2570163"/>
        </p:xfrm>
        <a:graphic>
          <a:graphicData uri="http://schemas.openxmlformats.org/presentationml/2006/ole">
            <p:oleObj spid="_x0000_s38914" name="Document" r:id="rId3" imgW="9287874" imgH="3801021"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Critical Thinking and Problem Solving</a:t>
            </a:r>
            <a:endParaRPr lang="en-US" dirty="0">
              <a:latin typeface="Arial" pitchFamily="34" charset="0"/>
              <a:cs typeface="Arial" pitchFamily="34" charset="0"/>
            </a:endParaRPr>
          </a:p>
        </p:txBody>
      </p:sp>
      <p:sp>
        <p:nvSpPr>
          <p:cNvPr id="3" name="TextBox 2"/>
          <p:cNvSpPr txBox="1"/>
          <p:nvPr/>
        </p:nvSpPr>
        <p:spPr>
          <a:xfrm>
            <a:off x="304800" y="1371600"/>
            <a:ext cx="6172200" cy="1600438"/>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synthesizing information and assessing relevant input and data to respond to questions and make appropriate decisions based on available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Gathers relevant data, asks probing questions, and secures additional information in order to understand a problem or situation.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viable solutions to problems. </a:t>
            </a:r>
          </a:p>
          <a:p>
            <a:pPr marL="114300" lvl="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8676" name="Object 4"/>
          <p:cNvGraphicFramePr>
            <a:graphicFrameLocks/>
          </p:cNvGraphicFramePr>
          <p:nvPr/>
        </p:nvGraphicFramePr>
        <p:xfrm>
          <a:off x="266700" y="3276600"/>
          <a:ext cx="6315075" cy="3009900"/>
        </p:xfrm>
        <a:graphic>
          <a:graphicData uri="http://schemas.openxmlformats.org/presentationml/2006/ole">
            <p:oleObj spid="_x0000_s39938" name="Document" r:id="rId3" imgW="9287874" imgH="4441371"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Adaptability</a:t>
            </a:r>
            <a:endParaRPr lang="en-US" dirty="0">
              <a:latin typeface="Arial" pitchFamily="34" charset="0"/>
              <a:cs typeface="Arial" pitchFamily="34" charset="0"/>
            </a:endParaRPr>
          </a:p>
        </p:txBody>
      </p:sp>
      <p:sp>
        <p:nvSpPr>
          <p:cNvPr id="3" name="TextBox 2"/>
          <p:cNvSpPr txBox="1"/>
          <p:nvPr/>
        </p:nvSpPr>
        <p:spPr>
          <a:xfrm>
            <a:off x="304800" y="1371600"/>
            <a:ext cx="6172200" cy="1446550"/>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 new ways of performing tasks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a:p>
            <a:endParaRPr lang="en-US" dirty="0"/>
          </a:p>
        </p:txBody>
      </p:sp>
      <p:graphicFrame>
        <p:nvGraphicFramePr>
          <p:cNvPr id="25604" name="Object 4"/>
          <p:cNvGraphicFramePr>
            <a:graphicFrameLocks/>
          </p:cNvGraphicFramePr>
          <p:nvPr/>
        </p:nvGraphicFramePr>
        <p:xfrm>
          <a:off x="225425" y="3206750"/>
          <a:ext cx="6321425" cy="3895725"/>
        </p:xfrm>
        <a:graphic>
          <a:graphicData uri="http://schemas.openxmlformats.org/presentationml/2006/ole">
            <p:oleObj spid="_x0000_s36866" name="Document" r:id="rId3" imgW="9287874" imgH="5733243" progId="Word.Documen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Communication</a:t>
            </a:r>
            <a:endParaRPr lang="en-US" dirty="0">
              <a:latin typeface="Arial" pitchFamily="34" charset="0"/>
              <a:cs typeface="Arial" pitchFamily="34" charset="0"/>
            </a:endParaRPr>
          </a:p>
        </p:txBody>
      </p:sp>
      <p:sp>
        <p:nvSpPr>
          <p:cNvPr id="3" name="TextBox 2"/>
          <p:cNvSpPr txBox="1"/>
          <p:nvPr/>
        </p:nvSpPr>
        <p:spPr>
          <a:xfrm>
            <a:off x="304800" y="1104900"/>
            <a:ext cx="6172200" cy="2400657"/>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communication strategies with each individual and situation to motivate commitment or influence outcomes when needed.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sentence structure and spelling, and are generally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and understands words, language, acronyms and/or terminology associated with internal and external Agencies with whom he/she interacts (e.g., mental health, substance abuse, criminal justice, court system, social services, presentence investigations, Parole and Probation, relevant community organizations). </a:t>
            </a:r>
            <a:endParaRPr lang="en-US" dirty="0"/>
          </a:p>
        </p:txBody>
      </p:sp>
      <p:graphicFrame>
        <p:nvGraphicFramePr>
          <p:cNvPr id="29702" name="Object 6"/>
          <p:cNvGraphicFramePr>
            <a:graphicFrameLocks noChangeAspect="1"/>
          </p:cNvGraphicFramePr>
          <p:nvPr/>
        </p:nvGraphicFramePr>
        <p:xfrm>
          <a:off x="463550" y="3578225"/>
          <a:ext cx="6454775" cy="4730750"/>
        </p:xfrm>
        <a:graphic>
          <a:graphicData uri="http://schemas.openxmlformats.org/presentationml/2006/ole">
            <p:oleObj spid="_x0000_s40962" name="Document" r:id="rId3" imgW="9287874" imgH="6817190"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85800"/>
            <a:ext cx="6400800" cy="457200"/>
          </a:xfrm>
        </p:spPr>
        <p:txBody>
          <a:bodyPr/>
          <a:lstStyle/>
          <a:p>
            <a:r>
              <a:rPr lang="en-US" dirty="0" smtClean="0"/>
              <a:t>Drug </a:t>
            </a:r>
            <a:r>
              <a:rPr lang="en-US" dirty="0" smtClean="0"/>
              <a:t>Testing Technician</a:t>
            </a:r>
            <a:endParaRPr lang="en-US" dirty="0"/>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Drug Testing and Compliance Unit Procedures and Protocol</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in-depth understanding of Drug Testing and Compliance unit structure and operations.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relevant procedures and processes for performing check-in for defendants being tested.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relevant systems and processes for reviewing and correcting information on release conditions.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applies correct procedures and protocols for escorting and observing defendants being tested.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Enters authorized defendant information and medications into the appropriate systems following established unit policies and procedures.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proper chain-of-custody procedures and in-unit collection procedures when handling samples.</a:t>
            </a:r>
          </a:p>
          <a:p>
            <a:pPr marL="114300" indent="-114300" fontAlgn="base">
              <a:spcBef>
                <a:spcPct val="0"/>
              </a:spcBef>
              <a:spcAft>
                <a:spcPct val="0"/>
              </a:spcAft>
              <a:buSzPct val="120000"/>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152400" y="2743200"/>
          <a:ext cx="6467475" cy="4581525"/>
        </p:xfrm>
        <a:graphic>
          <a:graphicData uri="http://schemas.openxmlformats.org/presentationml/2006/ole">
            <p:oleObj spid="_x0000_s46082" name="Document" r:id="rId3" imgW="9507922" imgH="6750524"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6248400" cy="457200"/>
          </a:xfrm>
        </p:spPr>
        <p:txBody>
          <a:bodyPr/>
          <a:lstStyle/>
          <a:p>
            <a:r>
              <a:rPr lang="en-US" dirty="0" smtClean="0">
                <a:latin typeface="Arial" pitchFamily="34" charset="0"/>
                <a:cs typeface="Arial" pitchFamily="34" charset="0"/>
              </a:rPr>
              <a:t>Knowledge of Juvenile/Family Court Procedures and Operations</a:t>
            </a:r>
            <a:endParaRPr lang="en-US" dirty="0">
              <a:latin typeface="Arial" pitchFamily="34" charset="0"/>
              <a:cs typeface="Arial" pitchFamily="34" charset="0"/>
            </a:endParaRP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how the Juvenile/Family Court system operates, including what offices to go to for information and how to process respondents.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Knows and applies the rules regarding confidentiality and the release of information.</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properly uses manual systems for data entry.</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8600" y="2514600"/>
          <a:ext cx="6467475" cy="4581525"/>
        </p:xfrm>
        <a:graphic>
          <a:graphicData uri="http://schemas.openxmlformats.org/presentationml/2006/ole">
            <p:oleObj spid="_x0000_s63490" name="Document" r:id="rId3" imgW="9507922" imgH="6756650"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System and Regulatory Knowledge</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143743"/>
            <a:ext cx="6096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127375"/>
          <a:ext cx="6480175" cy="3008313"/>
        </p:xfrm>
        <a:graphic>
          <a:graphicData uri="http://schemas.openxmlformats.org/presentationml/2006/ole">
            <p:oleObj spid="_x0000_s30722" name="Document" r:id="rId3" imgW="9517054" imgH="4436687" progId="Word.Document.12">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pPr lvl="0"/>
            <a:r>
              <a:rPr lang="en-US" dirty="0" smtClean="0">
                <a:latin typeface="Arial" pitchFamily="34" charset="0"/>
                <a:ea typeface="Calibri" pitchFamily="34" charset="0"/>
                <a:cs typeface="Arial" pitchFamily="34" charset="0"/>
              </a:rPr>
              <a:t>District of Columbia Pretrial Services Agency (PSA) </a:t>
            </a:r>
            <a:br>
              <a:rPr lang="en-US" dirty="0" smtClean="0">
                <a:latin typeface="Arial" pitchFamily="34" charset="0"/>
                <a:ea typeface="Calibri" pitchFamily="34" charset="0"/>
                <a:cs typeface="Arial" pitchFamily="34" charset="0"/>
              </a:rPr>
            </a:br>
            <a:r>
              <a:rPr lang="en-US" dirty="0" smtClean="0">
                <a:latin typeface="Arial" pitchFamily="34" charset="0"/>
                <a:ea typeface="Calibri" pitchFamily="34" charset="0"/>
                <a:cs typeface="Arial" pitchFamily="34" charset="0"/>
              </a:rPr>
              <a:t>Organizational Knowledge</a:t>
            </a:r>
            <a:endParaRPr lang="en-US" dirty="0">
              <a:latin typeface="Arial" pitchFamily="34" charset="0"/>
              <a:cs typeface="Arial" pitchFamily="34" charset="0"/>
            </a:endParaRPr>
          </a:p>
        </p:txBody>
      </p:sp>
      <p:sp>
        <p:nvSpPr>
          <p:cNvPr id="18433" name="Rectangle 1"/>
          <p:cNvSpPr>
            <a:spLocks noChangeArrowheads="1"/>
          </p:cNvSpPr>
          <p:nvPr/>
        </p:nvSpPr>
        <p:spPr bwMode="auto">
          <a:xfrm>
            <a:off x="152400" y="1270337"/>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is able to communicate the vision, mission, and strategy of the PSA and how one’s work aligns with and integrates with other PSA programs and services.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Has an understanding of how and why the PSA was established, including District of Columbia Superior Court and US District Court bail laws (e.g., The Bail Reform Act).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PSA’s various offices, programs, structure, and functions, and utilizes this knowledge to obtain information, or make suggestions, recommendations, or decisions. </a:t>
            </a:r>
          </a:p>
        </p:txBody>
      </p:sp>
      <p:graphicFrame>
        <p:nvGraphicFramePr>
          <p:cNvPr id="18434" name="Object 2"/>
          <p:cNvGraphicFramePr>
            <a:graphicFrameLocks noChangeAspect="1"/>
          </p:cNvGraphicFramePr>
          <p:nvPr/>
        </p:nvGraphicFramePr>
        <p:xfrm>
          <a:off x="228600" y="2514600"/>
          <a:ext cx="6400800" cy="2352675"/>
        </p:xfrm>
        <a:graphic>
          <a:graphicData uri="http://schemas.openxmlformats.org/presentationml/2006/ole">
            <p:oleObj spid="_x0000_s43010" name="Document" r:id="rId3" imgW="9422877" imgH="3465891"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Specific Program or Technical Area Knowledge </a:t>
            </a:r>
            <a:br>
              <a:rPr lang="en-US" dirty="0" smtClean="0"/>
            </a:br>
            <a:endParaRPr lang="en-US" dirty="0"/>
          </a:p>
        </p:txBody>
      </p:sp>
      <p:sp>
        <p:nvSpPr>
          <p:cNvPr id="3" name="TextBox 2"/>
          <p:cNvSpPr txBox="1"/>
          <p:nvPr/>
        </p:nvSpPr>
        <p:spPr>
          <a:xfrm>
            <a:off x="261604" y="1371600"/>
            <a:ext cx="3776996" cy="246221"/>
          </a:xfrm>
          <a:prstGeom prst="rect">
            <a:avLst/>
          </a:prstGeom>
          <a:noFill/>
        </p:spPr>
        <p:txBody>
          <a:bodyPr wrap="none" rtlCol="0">
            <a:spAutoFit/>
          </a:bodyPr>
          <a:lstStyle/>
          <a:p>
            <a:r>
              <a:rPr lang="en-US" sz="1000" dirty="0" smtClean="0">
                <a:latin typeface="Arial" pitchFamily="34" charset="0"/>
                <a:cs typeface="Arial" pitchFamily="34" charset="0"/>
              </a:rPr>
              <a:t>Choose those that apply to this person’s area of responsibility:</a:t>
            </a:r>
            <a:endParaRPr lang="en-US" sz="1000" dirty="0">
              <a:latin typeface="Arial" pitchFamily="34" charset="0"/>
              <a:cs typeface="Arial" pitchFamily="34" charset="0"/>
            </a:endParaRPr>
          </a:p>
        </p:txBody>
      </p:sp>
      <p:graphicFrame>
        <p:nvGraphicFramePr>
          <p:cNvPr id="19458" name="Object 2"/>
          <p:cNvGraphicFramePr>
            <a:graphicFrameLocks noChangeAspect="1"/>
          </p:cNvGraphicFramePr>
          <p:nvPr/>
        </p:nvGraphicFramePr>
        <p:xfrm>
          <a:off x="304800" y="2000250"/>
          <a:ext cx="6400800" cy="4943475"/>
        </p:xfrm>
        <a:graphic>
          <a:graphicData uri="http://schemas.openxmlformats.org/presentationml/2006/ole">
            <p:oleObj spid="_x0000_s44034" name="Document" r:id="rId3" imgW="9287874" imgH="7171779"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Computer Proficiency</a:t>
            </a:r>
            <a:endParaRPr lang="en-US" dirty="0"/>
          </a:p>
        </p:txBody>
      </p:sp>
      <p:sp>
        <p:nvSpPr>
          <p:cNvPr id="20481" name="Rectangle 1"/>
          <p:cNvSpPr>
            <a:spLocks noChangeArrowheads="1"/>
          </p:cNvSpPr>
          <p:nvPr/>
        </p:nvSpPr>
        <p:spPr bwMode="auto">
          <a:xfrm>
            <a:off x="228600" y="1422736"/>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Utilizes Microsoft Office tools (Outlook, Word, Excel, and PowerPoint) required to perform job duties such as writing reports and letters, creating and updating logs, or producing presentations when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Performs basic computer operations (e.g., accessing drives).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 knowledge of, accesses and uses relevant systems needed to perform job duties (e.g.,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DTMS, Track-it).   </a:t>
            </a:r>
          </a:p>
        </p:txBody>
      </p:sp>
      <p:graphicFrame>
        <p:nvGraphicFramePr>
          <p:cNvPr id="20483" name="Object 3"/>
          <p:cNvGraphicFramePr>
            <a:graphicFrameLocks noChangeAspect="1"/>
          </p:cNvGraphicFramePr>
          <p:nvPr/>
        </p:nvGraphicFramePr>
        <p:xfrm>
          <a:off x="304800" y="3114675"/>
          <a:ext cx="6321425" cy="2173288"/>
        </p:xfrm>
        <a:graphic>
          <a:graphicData uri="http://schemas.openxmlformats.org/presentationml/2006/ole">
            <p:oleObj spid="_x0000_s31746" name="Document" r:id="rId3" imgW="9287874" imgH="3195625"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Interpersonal Skills</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371599"/>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15592"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10586</TotalTime>
  <Words>1434</Words>
  <Application>Microsoft Office PowerPoint</Application>
  <PresentationFormat>On-screen Show (4:3)</PresentationFormat>
  <Paragraphs>111</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Median</vt:lpstr>
      <vt:lpstr>Document</vt:lpstr>
      <vt:lpstr>PreTrial Services Agency Competencies</vt:lpstr>
      <vt:lpstr>Drug Testing Technician</vt:lpstr>
      <vt:lpstr>Knowledge of Drug Testing and Compliance Unit Procedures and Protocol</vt:lpstr>
      <vt:lpstr>Knowledge of Juvenile/Family Court Procedures and Operations</vt:lpstr>
      <vt:lpstr>System and Regulatory Knowledge</vt:lpstr>
      <vt:lpstr>District of Columbia Pretrial Services Agency (PSA)  Organizational Knowledge</vt:lpstr>
      <vt:lpstr>Additional Specific Program or Technical Area Knowledge  </vt:lpstr>
      <vt:lpstr> Computer Proficiency</vt:lpstr>
      <vt:lpstr>Interpersonal Skills</vt:lpstr>
      <vt:lpstr>Teamwork</vt:lpstr>
      <vt:lpstr>Customer Service Orientation</vt:lpstr>
      <vt:lpstr>Initiative</vt:lpstr>
      <vt:lpstr>Conscientiousness</vt:lpstr>
      <vt:lpstr>Planning and Organizing</vt:lpstr>
      <vt:lpstr>Critical Thinking and Problem Solving</vt:lpstr>
      <vt:lpstr>Adaptability</vt:lpstr>
      <vt:lpstr>Communication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25</cp:revision>
  <dcterms:created xsi:type="dcterms:W3CDTF">2011-04-19T14:35:25Z</dcterms:created>
  <dcterms:modified xsi:type="dcterms:W3CDTF">2011-07-01T18:17:03Z</dcterms:modified>
</cp:coreProperties>
</file>