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8"/>
  </p:notesMasterIdLst>
  <p:sldIdLst>
    <p:sldId id="256" r:id="rId2"/>
    <p:sldId id="260" r:id="rId3"/>
    <p:sldId id="257" r:id="rId4"/>
    <p:sldId id="275" r:id="rId5"/>
    <p:sldId id="287" r:id="rId6"/>
    <p:sldId id="288" r:id="rId7"/>
    <p:sldId id="276" r:id="rId8"/>
    <p:sldId id="277" r:id="rId9"/>
    <p:sldId id="278" r:id="rId10"/>
    <p:sldId id="282" r:id="rId11"/>
    <p:sldId id="279" r:id="rId12"/>
    <p:sldId id="280" r:id="rId13"/>
    <p:sldId id="283" r:id="rId14"/>
    <p:sldId id="284" r:id="rId15"/>
    <p:sldId id="281" r:id="rId16"/>
    <p:sldId id="285" r:id="rId1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372" y="243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89B30-D5F0-4AE1-85DC-06605178CFC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8037241-0DB4-4813-9143-F0E9266B40FD}">
      <dgm:prSet phldrT="[Text]" custT="1"/>
      <dgm:spPr>
        <a:solidFill>
          <a:schemeClr val="accent4">
            <a:lumMod val="50000"/>
          </a:schemeClr>
        </a:solidFill>
      </dgm:spPr>
      <dgm:t>
        <a:bodyPr/>
        <a:lstStyle/>
        <a:p>
          <a:r>
            <a:rPr lang="en-US" sz="1400" dirty="0" smtClean="0"/>
            <a:t>Technical </a:t>
          </a:r>
          <a:br>
            <a:rPr lang="en-US" sz="1400" dirty="0" smtClean="0"/>
          </a:br>
          <a:r>
            <a:rPr lang="en-US" sz="1400" dirty="0" smtClean="0"/>
            <a:t>Competencies</a:t>
          </a:r>
          <a:endParaRPr lang="en-US" sz="1400" dirty="0"/>
        </a:p>
      </dgm:t>
    </dgm:pt>
    <dgm:pt modelId="{F723D4A1-E8DC-43A8-909E-70AF67A3C47A}" type="parTrans" cxnId="{3C2900C2-0E68-4958-B69C-EBAD72D70446}">
      <dgm:prSet/>
      <dgm:spPr/>
      <dgm:t>
        <a:bodyPr/>
        <a:lstStyle/>
        <a:p>
          <a:endParaRPr lang="en-US"/>
        </a:p>
      </dgm:t>
    </dgm:pt>
    <dgm:pt modelId="{CE79727E-09D5-4114-AABA-A06579398740}" type="sibTrans" cxnId="{3C2900C2-0E68-4958-B69C-EBAD72D70446}">
      <dgm:prSet/>
      <dgm:spPr/>
      <dgm:t>
        <a:bodyPr/>
        <a:lstStyle/>
        <a:p>
          <a:endParaRPr lang="en-US"/>
        </a:p>
      </dgm:t>
    </dgm:pt>
    <dgm:pt modelId="{29EA8F2E-7FEF-444E-8DE6-AB258D823770}">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t>Knowledge of Court Services Diagnostic Function</a:t>
          </a:r>
          <a:endParaRPr lang="en-US" sz="1000" dirty="0"/>
        </a:p>
      </dgm:t>
    </dgm:pt>
    <dgm:pt modelId="{071F8852-5903-456B-897B-CD4F64723240}" type="parTrans" cxnId="{874D5425-7CCE-48D0-AF5A-117B021CF333}">
      <dgm:prSet/>
      <dgm:spPr/>
      <dgm:t>
        <a:bodyPr/>
        <a:lstStyle/>
        <a:p>
          <a:endParaRPr lang="en-US"/>
        </a:p>
      </dgm:t>
    </dgm:pt>
    <dgm:pt modelId="{8495ECD0-9B23-4B20-A7E6-8119C8AA7B46}" type="sibTrans" cxnId="{874D5425-7CCE-48D0-AF5A-117B021CF333}">
      <dgm:prSet/>
      <dgm:spPr/>
      <dgm:t>
        <a:bodyPr/>
        <a:lstStyle/>
        <a:p>
          <a:endParaRPr lang="en-US"/>
        </a:p>
      </dgm:t>
    </dgm:pt>
    <dgm:pt modelId="{43AE83C2-AC13-4342-A0F1-4DE148D7D4F6}">
      <dgm:prSet phldrT="[Text]" custT="1"/>
      <dgm:spPr>
        <a:solidFill>
          <a:schemeClr val="accent4">
            <a:lumMod val="50000"/>
          </a:schemeClr>
        </a:solidFill>
      </dgm:spPr>
      <dgm:t>
        <a:bodyPr/>
        <a:lstStyle/>
        <a:p>
          <a:r>
            <a:rPr lang="en-US" sz="1400" dirty="0" smtClean="0"/>
            <a:t>Results Oriented Competencies</a:t>
          </a:r>
          <a:endParaRPr lang="en-US" sz="1400" dirty="0"/>
        </a:p>
      </dgm:t>
    </dgm:pt>
    <dgm:pt modelId="{DCFCB2C8-9835-4235-9DFE-C33CA208492B}" type="parTrans" cxnId="{4F3516DE-A6D0-47B5-A9F5-DB776DE9FB79}">
      <dgm:prSet/>
      <dgm:spPr/>
      <dgm:t>
        <a:bodyPr/>
        <a:lstStyle/>
        <a:p>
          <a:endParaRPr lang="en-US"/>
        </a:p>
      </dgm:t>
    </dgm:pt>
    <dgm:pt modelId="{F39D6958-B0B9-488C-A1BD-954EC9A7E934}" type="sibTrans" cxnId="{4F3516DE-A6D0-47B5-A9F5-DB776DE9FB79}">
      <dgm:prSet/>
      <dgm:spPr/>
      <dgm:t>
        <a:bodyPr/>
        <a:lstStyle/>
        <a:p>
          <a:endParaRPr lang="en-US"/>
        </a:p>
      </dgm:t>
    </dgm:pt>
    <dgm:pt modelId="{B86FCB96-814A-4CEB-8E9D-39B375F594D4}">
      <dgm:prSet phldrT="[Text]" custT="1"/>
      <dgm:spPr>
        <a:solidFill>
          <a:schemeClr val="accent4">
            <a:lumMod val="20000"/>
            <a:lumOff val="80000"/>
            <a:alpha val="90000"/>
          </a:schemeClr>
        </a:solidFill>
      </dgm:spPr>
      <dgm:t>
        <a:bodyPr/>
        <a:lstStyle/>
        <a:p>
          <a:r>
            <a:rPr lang="en-US" sz="1000" dirty="0" smtClean="0"/>
            <a:t>Initiative</a:t>
          </a:r>
          <a:endParaRPr lang="en-US" sz="1000" dirty="0"/>
        </a:p>
      </dgm:t>
    </dgm:pt>
    <dgm:pt modelId="{CF6246B9-2948-479C-9F09-2B9DEC13FFF7}" type="parTrans" cxnId="{36E929FD-DDA0-4FDE-8E29-1EAAC17BD08A}">
      <dgm:prSet/>
      <dgm:spPr/>
      <dgm:t>
        <a:bodyPr/>
        <a:lstStyle/>
        <a:p>
          <a:endParaRPr lang="en-US"/>
        </a:p>
      </dgm:t>
    </dgm:pt>
    <dgm:pt modelId="{982958CB-8963-4CF5-963C-A4A82A984825}" type="sibTrans" cxnId="{36E929FD-DDA0-4FDE-8E29-1EAAC17BD08A}">
      <dgm:prSet/>
      <dgm:spPr/>
      <dgm:t>
        <a:bodyPr/>
        <a:lstStyle/>
        <a:p>
          <a:endParaRPr lang="en-US"/>
        </a:p>
      </dgm:t>
    </dgm:pt>
    <dgm:pt modelId="{FEDED611-2C1E-44AE-ABFE-9CADDD9A58F9}">
      <dgm:prSet phldrT="[Text]" custT="1"/>
      <dgm:spPr>
        <a:solidFill>
          <a:schemeClr val="accent4">
            <a:lumMod val="50000"/>
          </a:schemeClr>
        </a:solidFill>
      </dgm:spPr>
      <dgm:t>
        <a:bodyPr/>
        <a:lstStyle/>
        <a:p>
          <a:r>
            <a:rPr lang="en-US" sz="1400" dirty="0" smtClean="0"/>
            <a:t>Professionalism Competencies</a:t>
          </a:r>
          <a:endParaRPr lang="en-US" sz="1400" dirty="0"/>
        </a:p>
      </dgm:t>
    </dgm:pt>
    <dgm:pt modelId="{A9DA557A-64B3-4CE1-953A-3829D8726273}" type="parTrans" cxnId="{1A4B3BC5-AF29-4FCE-BB4D-445B20A5D0A3}">
      <dgm:prSet/>
      <dgm:spPr/>
      <dgm:t>
        <a:bodyPr/>
        <a:lstStyle/>
        <a:p>
          <a:endParaRPr lang="en-US"/>
        </a:p>
      </dgm:t>
    </dgm:pt>
    <dgm:pt modelId="{E049A89A-93B0-40D1-A4D1-4857152F159A}" type="sibTrans" cxnId="{1A4B3BC5-AF29-4FCE-BB4D-445B20A5D0A3}">
      <dgm:prSet/>
      <dgm:spPr/>
      <dgm:t>
        <a:bodyPr/>
        <a:lstStyle/>
        <a:p>
          <a:endParaRPr lang="en-US"/>
        </a:p>
      </dgm:t>
    </dgm:pt>
    <dgm:pt modelId="{7C1C1326-FC90-4868-A63C-E664ACEC1FF2}">
      <dgm:prSet phldrT="[Text]" custT="1"/>
      <dgm:spPr>
        <a:solidFill>
          <a:schemeClr val="accent4">
            <a:lumMod val="20000"/>
            <a:lumOff val="80000"/>
            <a:alpha val="90000"/>
          </a:schemeClr>
        </a:solidFill>
      </dgm:spPr>
      <dgm:t>
        <a:bodyPr/>
        <a:lstStyle/>
        <a:p>
          <a:r>
            <a:rPr lang="en-US" sz="1000" dirty="0" smtClean="0"/>
            <a:t>Adaptability</a:t>
          </a:r>
          <a:endParaRPr lang="en-US" sz="1000" dirty="0"/>
        </a:p>
      </dgm:t>
    </dgm:pt>
    <dgm:pt modelId="{515BC545-3148-4F17-A267-D67ED5C56C7F}" type="parTrans" cxnId="{1C7F83B0-8CED-4C99-B999-3A39BEA42357}">
      <dgm:prSet/>
      <dgm:spPr/>
      <dgm:t>
        <a:bodyPr/>
        <a:lstStyle/>
        <a:p>
          <a:endParaRPr lang="en-US"/>
        </a:p>
      </dgm:t>
    </dgm:pt>
    <dgm:pt modelId="{FBF57065-A27B-4B0F-922D-2456780FA029}" type="sibTrans" cxnId="{1C7F83B0-8CED-4C99-B999-3A39BEA42357}">
      <dgm:prSet/>
      <dgm:spPr/>
      <dgm:t>
        <a:bodyPr/>
        <a:lstStyle/>
        <a:p>
          <a:endParaRPr lang="en-US"/>
        </a:p>
      </dgm:t>
    </dgm:pt>
    <dgm:pt modelId="{69E905AC-407D-4F34-B751-C3F824DD9BE0}">
      <dgm:prSet phldrT="[Text]" custT="1"/>
      <dgm:spPr>
        <a:solidFill>
          <a:schemeClr val="accent4">
            <a:lumMod val="20000"/>
            <a:lumOff val="80000"/>
            <a:alpha val="90000"/>
          </a:schemeClr>
        </a:solidFill>
      </dgm:spPr>
      <dgm:t>
        <a:bodyPr/>
        <a:lstStyle/>
        <a:p>
          <a:r>
            <a:rPr lang="en-US" sz="1000" dirty="0" smtClean="0"/>
            <a:t>Interpersonal Skills</a:t>
          </a:r>
          <a:endParaRPr lang="en-US" sz="1000" dirty="0"/>
        </a:p>
      </dgm:t>
    </dgm:pt>
    <dgm:pt modelId="{3E9052E2-EB92-4F13-BDDC-7BB147EA0B45}" type="parTrans" cxnId="{B2B998E2-6298-4FAB-A10C-3E4C48353CC2}">
      <dgm:prSet/>
      <dgm:spPr/>
      <dgm:t>
        <a:bodyPr/>
        <a:lstStyle/>
        <a:p>
          <a:endParaRPr lang="en-US"/>
        </a:p>
      </dgm:t>
    </dgm:pt>
    <dgm:pt modelId="{FD6EE5A2-047D-4A54-9485-A0E53273CC44}" type="sibTrans" cxnId="{B2B998E2-6298-4FAB-A10C-3E4C48353CC2}">
      <dgm:prSet/>
      <dgm:spPr/>
      <dgm:t>
        <a:bodyPr/>
        <a:lstStyle/>
        <a:p>
          <a:endParaRPr lang="en-US"/>
        </a:p>
      </dgm:t>
    </dgm:pt>
    <dgm:pt modelId="{FD5BAAB5-8BE8-4DF3-8DF7-99058DCED65F}">
      <dgm:prSet phldrT="[Text]" custT="1"/>
      <dgm:spPr>
        <a:solidFill>
          <a:schemeClr val="accent4">
            <a:lumMod val="50000"/>
          </a:schemeClr>
        </a:solidFill>
      </dgm:spPr>
      <dgm:t>
        <a:bodyPr/>
        <a:lstStyle/>
        <a:p>
          <a:r>
            <a:rPr lang="en-US" sz="1400" dirty="0" smtClean="0"/>
            <a:t>Interpersonal</a:t>
          </a:r>
          <a:r>
            <a:rPr lang="en-US" sz="2200" dirty="0" smtClean="0"/>
            <a:t> </a:t>
          </a:r>
          <a:r>
            <a:rPr lang="en-US" sz="1400" dirty="0" smtClean="0"/>
            <a:t>Competencies</a:t>
          </a:r>
          <a:endParaRPr lang="en-US" sz="2200" dirty="0"/>
        </a:p>
      </dgm:t>
    </dgm:pt>
    <dgm:pt modelId="{A9CD6EFF-27D7-46A6-8177-A3BC3460F081}" type="parTrans" cxnId="{714C9788-D0A5-4B99-973C-73DFCE6D32AE}">
      <dgm:prSet/>
      <dgm:spPr/>
      <dgm:t>
        <a:bodyPr/>
        <a:lstStyle/>
        <a:p>
          <a:endParaRPr lang="en-US"/>
        </a:p>
      </dgm:t>
    </dgm:pt>
    <dgm:pt modelId="{A9C6F1A5-705F-4050-8F02-DAB9983994AA}" type="sibTrans" cxnId="{714C9788-D0A5-4B99-973C-73DFCE6D32AE}">
      <dgm:prSet/>
      <dgm:spPr/>
      <dgm:t>
        <a:bodyPr/>
        <a:lstStyle/>
        <a:p>
          <a:endParaRPr lang="en-US"/>
        </a:p>
      </dgm:t>
    </dgm:pt>
    <dgm:pt modelId="{212AF63D-0117-4CA6-86AA-56AD7FCB6488}">
      <dgm:prSet phldrT="[Text]" custT="1"/>
      <dgm:spPr>
        <a:solidFill>
          <a:schemeClr val="accent4">
            <a:lumMod val="20000"/>
            <a:lumOff val="80000"/>
            <a:alpha val="90000"/>
          </a:schemeClr>
        </a:solidFill>
      </dgm:spPr>
      <dgm:t>
        <a:bodyPr/>
        <a:lstStyle/>
        <a:p>
          <a:r>
            <a:rPr lang="en-US" sz="1000" dirty="0" smtClean="0"/>
            <a:t>Teamwork</a:t>
          </a:r>
          <a:endParaRPr lang="en-US" sz="1000" dirty="0"/>
        </a:p>
      </dgm:t>
    </dgm:pt>
    <dgm:pt modelId="{CEDF8FED-AC2E-4326-B204-A570AD7C75F2}" type="parTrans" cxnId="{63EF1A9C-F93B-4BA4-8C08-800B9B97FCFE}">
      <dgm:prSet/>
      <dgm:spPr/>
      <dgm:t>
        <a:bodyPr/>
        <a:lstStyle/>
        <a:p>
          <a:endParaRPr lang="en-US"/>
        </a:p>
      </dgm:t>
    </dgm:pt>
    <dgm:pt modelId="{DB615B81-DAEF-472E-9332-2C1CE4F2F03F}" type="sibTrans" cxnId="{63EF1A9C-F93B-4BA4-8C08-800B9B97FCFE}">
      <dgm:prSet/>
      <dgm:spPr/>
      <dgm:t>
        <a:bodyPr/>
        <a:lstStyle/>
        <a:p>
          <a:endParaRPr lang="en-US"/>
        </a:p>
      </dgm:t>
    </dgm:pt>
    <dgm:pt modelId="{022AC184-FB50-4E46-9CCA-C7DDAA351DCC}">
      <dgm:prSet phldrT="[Text]" custT="1"/>
      <dgm:spPr>
        <a:solidFill>
          <a:schemeClr val="accent4">
            <a:lumMod val="20000"/>
            <a:lumOff val="80000"/>
            <a:alpha val="90000"/>
          </a:schemeClr>
        </a:solidFill>
      </dgm:spPr>
      <dgm:t>
        <a:bodyPr/>
        <a:lstStyle/>
        <a:p>
          <a:r>
            <a:rPr lang="en-US" sz="1000" dirty="0" smtClean="0"/>
            <a:t>Customer Service Orientation</a:t>
          </a:r>
          <a:endParaRPr lang="en-US" sz="1000" dirty="0"/>
        </a:p>
      </dgm:t>
    </dgm:pt>
    <dgm:pt modelId="{149E2783-D09A-4B0D-BCC3-4C4BC1F31C52}" type="parTrans" cxnId="{E378F8B0-F350-44F2-8EB2-59DD42F23A0E}">
      <dgm:prSet/>
      <dgm:spPr/>
      <dgm:t>
        <a:bodyPr/>
        <a:lstStyle/>
        <a:p>
          <a:endParaRPr lang="en-US"/>
        </a:p>
      </dgm:t>
    </dgm:pt>
    <dgm:pt modelId="{14954DE9-5C19-49C2-9E27-7FF2F3253C9C}" type="sibTrans" cxnId="{E378F8B0-F350-44F2-8EB2-59DD42F23A0E}">
      <dgm:prSet/>
      <dgm:spPr/>
      <dgm:t>
        <a:bodyPr/>
        <a:lstStyle/>
        <a:p>
          <a:endParaRPr lang="en-US"/>
        </a:p>
      </dgm:t>
    </dgm:pt>
    <dgm:pt modelId="{38E11A2E-7FFB-4D57-B796-2E8AE5149622}">
      <dgm:prSet phldrT="[Text]" custT="1"/>
      <dgm:spPr>
        <a:solidFill>
          <a:schemeClr val="accent4">
            <a:lumMod val="20000"/>
            <a:lumOff val="80000"/>
            <a:alpha val="90000"/>
          </a:schemeClr>
        </a:solidFill>
      </dgm:spPr>
      <dgm:t>
        <a:bodyPr/>
        <a:lstStyle/>
        <a:p>
          <a:r>
            <a:rPr lang="en-US" sz="1000" dirty="0" smtClean="0"/>
            <a:t>Conscientiousness</a:t>
          </a:r>
          <a:endParaRPr lang="en-US" sz="1000" dirty="0"/>
        </a:p>
      </dgm:t>
    </dgm:pt>
    <dgm:pt modelId="{ED29F448-622C-4FBB-BF86-EC8398A61EDF}" type="parTrans" cxnId="{8E130459-485D-418A-9DB7-07734F4F1A69}">
      <dgm:prSet/>
      <dgm:spPr/>
      <dgm:t>
        <a:bodyPr/>
        <a:lstStyle/>
        <a:p>
          <a:endParaRPr lang="en-US"/>
        </a:p>
      </dgm:t>
    </dgm:pt>
    <dgm:pt modelId="{45475A2E-63D3-4ED3-860C-7399B2365BBB}" type="sibTrans" cxnId="{8E130459-485D-418A-9DB7-07734F4F1A69}">
      <dgm:prSet/>
      <dgm:spPr/>
      <dgm:t>
        <a:bodyPr/>
        <a:lstStyle/>
        <a:p>
          <a:endParaRPr lang="en-US"/>
        </a:p>
      </dgm:t>
    </dgm:pt>
    <dgm:pt modelId="{EE063A16-9878-4FD6-B217-F626F2691C24}">
      <dgm:prSet phldrT="[Text]" custT="1"/>
      <dgm:spPr>
        <a:solidFill>
          <a:schemeClr val="accent4">
            <a:lumMod val="20000"/>
            <a:lumOff val="80000"/>
            <a:alpha val="90000"/>
          </a:schemeClr>
        </a:solidFill>
      </dgm:spPr>
      <dgm:t>
        <a:bodyPr/>
        <a:lstStyle/>
        <a:p>
          <a:r>
            <a:rPr lang="en-US" sz="1000" dirty="0" smtClean="0"/>
            <a:t>Planning and Organizing</a:t>
          </a:r>
          <a:endParaRPr lang="en-US" sz="1000" dirty="0"/>
        </a:p>
      </dgm:t>
    </dgm:pt>
    <dgm:pt modelId="{F2D3E490-4005-4FC0-B0D4-17DCC141D4A1}" type="parTrans" cxnId="{11601714-F245-4DDC-8062-C5BA84B68B67}">
      <dgm:prSet/>
      <dgm:spPr/>
      <dgm:t>
        <a:bodyPr/>
        <a:lstStyle/>
        <a:p>
          <a:endParaRPr lang="en-US"/>
        </a:p>
      </dgm:t>
    </dgm:pt>
    <dgm:pt modelId="{93D0CA04-9357-4F7D-BEEB-0DCF1E2C01E3}" type="sibTrans" cxnId="{11601714-F245-4DDC-8062-C5BA84B68B67}">
      <dgm:prSet/>
      <dgm:spPr/>
      <dgm:t>
        <a:bodyPr/>
        <a:lstStyle/>
        <a:p>
          <a:endParaRPr lang="en-US"/>
        </a:p>
      </dgm:t>
    </dgm:pt>
    <dgm:pt modelId="{32C04470-32A7-46B6-8316-FCECF6663868}">
      <dgm:prSet phldrT="[Text]" custT="1"/>
      <dgm:spPr>
        <a:solidFill>
          <a:schemeClr val="accent4">
            <a:lumMod val="20000"/>
            <a:lumOff val="80000"/>
            <a:alpha val="90000"/>
          </a:schemeClr>
        </a:solidFill>
      </dgm:spPr>
      <dgm:t>
        <a:bodyPr/>
        <a:lstStyle/>
        <a:p>
          <a:r>
            <a:rPr lang="en-US" sz="1000" dirty="0" smtClean="0"/>
            <a:t>Critical Thinking and Problem Solving</a:t>
          </a:r>
          <a:endParaRPr lang="en-US" sz="1000" dirty="0"/>
        </a:p>
      </dgm:t>
    </dgm:pt>
    <dgm:pt modelId="{80702BB4-0F2F-44D5-BA61-79714F12F192}" type="parTrans" cxnId="{88ACB365-60A1-4D61-B922-5D3D56B58D07}">
      <dgm:prSet/>
      <dgm:spPr/>
      <dgm:t>
        <a:bodyPr/>
        <a:lstStyle/>
        <a:p>
          <a:endParaRPr lang="en-US"/>
        </a:p>
      </dgm:t>
    </dgm:pt>
    <dgm:pt modelId="{3DD59910-E579-4A09-B201-82DEE075B847}" type="sibTrans" cxnId="{88ACB365-60A1-4D61-B922-5D3D56B58D07}">
      <dgm:prSet/>
      <dgm:spPr/>
      <dgm:t>
        <a:bodyPr/>
        <a:lstStyle/>
        <a:p>
          <a:endParaRPr lang="en-US"/>
        </a:p>
      </dgm:t>
    </dgm:pt>
    <dgm:pt modelId="{844311B6-8F9F-4A67-9EC9-5B85BB3E93F3}">
      <dgm:prSet phldrT="[Text]" custT="1"/>
      <dgm:spPr>
        <a:solidFill>
          <a:schemeClr val="accent4">
            <a:lumMod val="20000"/>
            <a:lumOff val="80000"/>
            <a:alpha val="90000"/>
          </a:schemeClr>
        </a:solidFill>
      </dgm:spPr>
      <dgm:t>
        <a:bodyPr/>
        <a:lstStyle/>
        <a:p>
          <a:r>
            <a:rPr lang="en-US" sz="1000" dirty="0" smtClean="0"/>
            <a:t>Communication</a:t>
          </a:r>
          <a:endParaRPr lang="en-US" sz="1000" dirty="0"/>
        </a:p>
      </dgm:t>
    </dgm:pt>
    <dgm:pt modelId="{1F275DCD-BA5C-4B68-8AB5-5CC75217E2D3}" type="parTrans" cxnId="{32373E03-C64B-4133-80CD-B367159C343B}">
      <dgm:prSet/>
      <dgm:spPr/>
      <dgm:t>
        <a:bodyPr/>
        <a:lstStyle/>
        <a:p>
          <a:endParaRPr lang="en-US"/>
        </a:p>
      </dgm:t>
    </dgm:pt>
    <dgm:pt modelId="{4E7B2931-7DE9-4900-92D9-CDDF2E3F8DF9}" type="sibTrans" cxnId="{32373E03-C64B-4133-80CD-B367159C343B}">
      <dgm:prSet/>
      <dgm:spPr/>
      <dgm:t>
        <a:bodyPr/>
        <a:lstStyle/>
        <a:p>
          <a:endParaRPr lang="en-US"/>
        </a:p>
      </dgm:t>
    </dgm:pt>
    <dgm:pt modelId="{F7D5AFE2-E959-4B80-A431-0195A4198603}">
      <dgm:prSet custT="1"/>
      <dgm:spPr/>
      <dgm:t>
        <a:bodyPr/>
        <a:lstStyle/>
        <a:p>
          <a:pPr marL="0" indent="0">
            <a:lnSpc>
              <a:spcPct val="100000"/>
            </a:lnSpc>
            <a:spcAft>
              <a:spcPts val="0"/>
            </a:spcAft>
          </a:pPr>
          <a:r>
            <a:rPr lang="en-US" sz="1000" dirty="0" smtClean="0"/>
            <a:t>System and Regulatory Knowledge</a:t>
          </a:r>
          <a:endParaRPr lang="en-US" sz="1000" dirty="0"/>
        </a:p>
      </dgm:t>
    </dgm:pt>
    <dgm:pt modelId="{AA3975F9-9464-4EF5-AAC6-35F5F347D5AE}" type="parTrans" cxnId="{D4623911-A896-4A70-B6CE-F96C7EBDD4B7}">
      <dgm:prSet/>
      <dgm:spPr/>
      <dgm:t>
        <a:bodyPr/>
        <a:lstStyle/>
        <a:p>
          <a:endParaRPr lang="en-US"/>
        </a:p>
      </dgm:t>
    </dgm:pt>
    <dgm:pt modelId="{87F37AEC-7735-4476-9B18-9C83FEA79F12}" type="sibTrans" cxnId="{D4623911-A896-4A70-B6CE-F96C7EBDD4B7}">
      <dgm:prSet/>
      <dgm:spPr/>
      <dgm:t>
        <a:bodyPr/>
        <a:lstStyle/>
        <a:p>
          <a:endParaRPr lang="en-US"/>
        </a:p>
      </dgm:t>
    </dgm:pt>
    <dgm:pt modelId="{34CFC3A7-5376-439A-9317-A7EC72B7D6B6}">
      <dgm:prSet custT="1"/>
      <dgm:spPr/>
      <dgm:t>
        <a:bodyPr/>
        <a:lstStyle/>
        <a:p>
          <a:pPr marL="0" indent="0">
            <a:lnSpc>
              <a:spcPct val="100000"/>
            </a:lnSpc>
            <a:spcAft>
              <a:spcPts val="0"/>
            </a:spcAft>
          </a:pPr>
          <a:r>
            <a:rPr lang="en-US" sz="1000" dirty="0" smtClean="0"/>
            <a:t>PSA Organizational Knowledge</a:t>
          </a:r>
          <a:br>
            <a:rPr lang="en-US" sz="1000" dirty="0" smtClean="0"/>
          </a:br>
          <a:r>
            <a:rPr lang="en-US" sz="1000" dirty="0" smtClean="0"/>
            <a:t>  --Fundamental Knowledge of Mental Health Conditions</a:t>
          </a:r>
          <a:br>
            <a:rPr lang="en-US" sz="1000" dirty="0" smtClean="0"/>
          </a:br>
          <a:r>
            <a:rPr lang="en-US" sz="1000" dirty="0" smtClean="0"/>
            <a:t>  --Fundamental Knowledge of HISP Program</a:t>
          </a:r>
          <a:endParaRPr lang="en-US" sz="1000" dirty="0"/>
        </a:p>
      </dgm:t>
    </dgm:pt>
    <dgm:pt modelId="{5C002A7E-4B4F-4F9E-903F-587E340539C5}" type="parTrans" cxnId="{ED503B22-37D0-4A54-8E0D-B141FC57E7B3}">
      <dgm:prSet/>
      <dgm:spPr/>
      <dgm:t>
        <a:bodyPr/>
        <a:lstStyle/>
        <a:p>
          <a:endParaRPr lang="en-US"/>
        </a:p>
      </dgm:t>
    </dgm:pt>
    <dgm:pt modelId="{D2B9FA65-C809-4C80-9861-CF808B96ACD7}" type="sibTrans" cxnId="{ED503B22-37D0-4A54-8E0D-B141FC57E7B3}">
      <dgm:prSet/>
      <dgm:spPr/>
      <dgm:t>
        <a:bodyPr/>
        <a:lstStyle/>
        <a:p>
          <a:endParaRPr lang="en-US"/>
        </a:p>
      </dgm:t>
    </dgm:pt>
    <dgm:pt modelId="{7073FF48-5B12-4657-A76B-74A6671DFDB2}">
      <dgm:prSet custT="1"/>
      <dgm:spPr/>
      <dgm:t>
        <a:bodyPr/>
        <a:lstStyle/>
        <a:p>
          <a:pPr marL="0" indent="0">
            <a:lnSpc>
              <a:spcPct val="90000"/>
            </a:lnSpc>
            <a:spcAft>
              <a:spcPct val="15000"/>
            </a:spcAft>
          </a:pPr>
          <a:r>
            <a:rPr lang="en-US" sz="1000" dirty="0" smtClean="0"/>
            <a:t>Computer Proficiency</a:t>
          </a:r>
          <a:endParaRPr lang="en-US" sz="1000" dirty="0"/>
        </a:p>
      </dgm:t>
    </dgm:pt>
    <dgm:pt modelId="{D1AB1C03-80CD-4FA3-98D3-792E0C0AF8E2}" type="parTrans" cxnId="{85CC3853-84D6-4973-89A2-687DC43EEF77}">
      <dgm:prSet/>
      <dgm:spPr/>
      <dgm:t>
        <a:bodyPr/>
        <a:lstStyle/>
        <a:p>
          <a:endParaRPr lang="en-US"/>
        </a:p>
      </dgm:t>
    </dgm:pt>
    <dgm:pt modelId="{79616CBB-2593-4A0F-A177-D046DC9E31B2}" type="sibTrans" cxnId="{85CC3853-84D6-4973-89A2-687DC43EEF77}">
      <dgm:prSet/>
      <dgm:spPr/>
      <dgm:t>
        <a:bodyPr/>
        <a:lstStyle/>
        <a:p>
          <a:endParaRPr lang="en-US"/>
        </a:p>
      </dgm:t>
    </dgm:pt>
    <dgm:pt modelId="{782FDD58-3D46-4644-9DC1-736CE099A54A}" type="pres">
      <dgm:prSet presAssocID="{D7D89B30-D5F0-4AE1-85DC-06605178CFC2}" presName="Name0" presStyleCnt="0">
        <dgm:presLayoutVars>
          <dgm:dir/>
          <dgm:animLvl val="lvl"/>
          <dgm:resizeHandles val="exact"/>
        </dgm:presLayoutVars>
      </dgm:prSet>
      <dgm:spPr/>
      <dgm:t>
        <a:bodyPr/>
        <a:lstStyle/>
        <a:p>
          <a:endParaRPr lang="en-US"/>
        </a:p>
      </dgm:t>
    </dgm:pt>
    <dgm:pt modelId="{C7379503-9890-4313-B273-EA8E89BC59B0}" type="pres">
      <dgm:prSet presAssocID="{68037241-0DB4-4813-9143-F0E9266B40FD}" presName="linNode" presStyleCnt="0"/>
      <dgm:spPr/>
    </dgm:pt>
    <dgm:pt modelId="{578424C7-D8B1-4DF0-9585-3BF63D56A9AB}" type="pres">
      <dgm:prSet presAssocID="{68037241-0DB4-4813-9143-F0E9266B40FD}" presName="parentText" presStyleLbl="node1" presStyleIdx="0" presStyleCnt="4" custScaleY="163786" custLinFactNeighborY="-3466">
        <dgm:presLayoutVars>
          <dgm:chMax val="1"/>
          <dgm:bulletEnabled val="1"/>
        </dgm:presLayoutVars>
      </dgm:prSet>
      <dgm:spPr/>
      <dgm:t>
        <a:bodyPr/>
        <a:lstStyle/>
        <a:p>
          <a:endParaRPr lang="en-US"/>
        </a:p>
      </dgm:t>
    </dgm:pt>
    <dgm:pt modelId="{82D3B971-386A-4C5C-B42D-DC3E1A661EB2}" type="pres">
      <dgm:prSet presAssocID="{68037241-0DB4-4813-9143-F0E9266B40FD}" presName="descendantText" presStyleLbl="alignAccFollowNode1" presStyleIdx="0" presStyleCnt="4" custScaleY="189341">
        <dgm:presLayoutVars>
          <dgm:bulletEnabled val="1"/>
        </dgm:presLayoutVars>
      </dgm:prSet>
      <dgm:spPr/>
      <dgm:t>
        <a:bodyPr/>
        <a:lstStyle/>
        <a:p>
          <a:endParaRPr lang="en-US"/>
        </a:p>
      </dgm:t>
    </dgm:pt>
    <dgm:pt modelId="{71D25A16-64E8-4102-9B90-4C379C091BAA}" type="pres">
      <dgm:prSet presAssocID="{CE79727E-09D5-4114-AABA-A06579398740}" presName="sp" presStyleCnt="0"/>
      <dgm:spPr/>
    </dgm:pt>
    <dgm:pt modelId="{17ADCAE1-858A-49AC-AABE-B44F6F427C1F}" type="pres">
      <dgm:prSet presAssocID="{FD5BAAB5-8BE8-4DF3-8DF7-99058DCED65F}" presName="linNode" presStyleCnt="0"/>
      <dgm:spPr/>
    </dgm:pt>
    <dgm:pt modelId="{80790DD6-A1BA-430C-AB89-55CE9EC91724}" type="pres">
      <dgm:prSet presAssocID="{FD5BAAB5-8BE8-4DF3-8DF7-99058DCED65F}" presName="parentText" presStyleLbl="node1" presStyleIdx="1" presStyleCnt="4">
        <dgm:presLayoutVars>
          <dgm:chMax val="1"/>
          <dgm:bulletEnabled val="1"/>
        </dgm:presLayoutVars>
      </dgm:prSet>
      <dgm:spPr/>
      <dgm:t>
        <a:bodyPr/>
        <a:lstStyle/>
        <a:p>
          <a:endParaRPr lang="en-US"/>
        </a:p>
      </dgm:t>
    </dgm:pt>
    <dgm:pt modelId="{CB8F06E6-523E-40A5-BB9A-4F4E0D33CC9F}" type="pres">
      <dgm:prSet presAssocID="{FD5BAAB5-8BE8-4DF3-8DF7-99058DCED65F}" presName="descendantText" presStyleLbl="alignAccFollowNode1" presStyleIdx="1" presStyleCnt="4">
        <dgm:presLayoutVars>
          <dgm:bulletEnabled val="1"/>
        </dgm:presLayoutVars>
      </dgm:prSet>
      <dgm:spPr/>
      <dgm:t>
        <a:bodyPr/>
        <a:lstStyle/>
        <a:p>
          <a:endParaRPr lang="en-US"/>
        </a:p>
      </dgm:t>
    </dgm:pt>
    <dgm:pt modelId="{E1B446B8-85B4-4C59-8E47-422A7D3E6A8E}" type="pres">
      <dgm:prSet presAssocID="{A9C6F1A5-705F-4050-8F02-DAB9983994AA}" presName="sp" presStyleCnt="0"/>
      <dgm:spPr/>
    </dgm:pt>
    <dgm:pt modelId="{3ABD9BFC-E8FB-4A75-B9D2-D14F49C0A84D}" type="pres">
      <dgm:prSet presAssocID="{43AE83C2-AC13-4342-A0F1-4DE148D7D4F6}" presName="linNode" presStyleCnt="0"/>
      <dgm:spPr/>
    </dgm:pt>
    <dgm:pt modelId="{AD8929E8-58D4-4C46-AF1C-08450C62C440}" type="pres">
      <dgm:prSet presAssocID="{43AE83C2-AC13-4342-A0F1-4DE148D7D4F6}" presName="parentText" presStyleLbl="node1" presStyleIdx="2" presStyleCnt="4">
        <dgm:presLayoutVars>
          <dgm:chMax val="1"/>
          <dgm:bulletEnabled val="1"/>
        </dgm:presLayoutVars>
      </dgm:prSet>
      <dgm:spPr/>
      <dgm:t>
        <a:bodyPr/>
        <a:lstStyle/>
        <a:p>
          <a:endParaRPr lang="en-US"/>
        </a:p>
      </dgm:t>
    </dgm:pt>
    <dgm:pt modelId="{BDD4BF51-862B-4576-B43C-26D1DD97AF5C}" type="pres">
      <dgm:prSet presAssocID="{43AE83C2-AC13-4342-A0F1-4DE148D7D4F6}" presName="descendantText" presStyleLbl="alignAccFollowNode1" presStyleIdx="2" presStyleCnt="4" custScaleY="113384">
        <dgm:presLayoutVars>
          <dgm:bulletEnabled val="1"/>
        </dgm:presLayoutVars>
      </dgm:prSet>
      <dgm:spPr/>
      <dgm:t>
        <a:bodyPr/>
        <a:lstStyle/>
        <a:p>
          <a:endParaRPr lang="en-US"/>
        </a:p>
      </dgm:t>
    </dgm:pt>
    <dgm:pt modelId="{0EDFBA23-4AB6-4B81-A079-FE4FC97D0B1F}" type="pres">
      <dgm:prSet presAssocID="{F39D6958-B0B9-488C-A1BD-954EC9A7E934}" presName="sp" presStyleCnt="0"/>
      <dgm:spPr/>
    </dgm:pt>
    <dgm:pt modelId="{A4789FE7-68E3-47B4-A40A-EB7FB408BC8E}" type="pres">
      <dgm:prSet presAssocID="{FEDED611-2C1E-44AE-ABFE-9CADDD9A58F9}" presName="linNode" presStyleCnt="0"/>
      <dgm:spPr/>
    </dgm:pt>
    <dgm:pt modelId="{4DEEE612-3434-482A-8CEA-3DC4016F1EB9}" type="pres">
      <dgm:prSet presAssocID="{FEDED611-2C1E-44AE-ABFE-9CADDD9A58F9}" presName="parentText" presStyleLbl="node1" presStyleIdx="3" presStyleCnt="4">
        <dgm:presLayoutVars>
          <dgm:chMax val="1"/>
          <dgm:bulletEnabled val="1"/>
        </dgm:presLayoutVars>
      </dgm:prSet>
      <dgm:spPr/>
      <dgm:t>
        <a:bodyPr/>
        <a:lstStyle/>
        <a:p>
          <a:endParaRPr lang="en-US"/>
        </a:p>
      </dgm:t>
    </dgm:pt>
    <dgm:pt modelId="{F1BA9655-1B22-46D4-83AF-98007378FC0E}" type="pres">
      <dgm:prSet presAssocID="{FEDED611-2C1E-44AE-ABFE-9CADDD9A58F9}" presName="descendantText" presStyleLbl="alignAccFollowNode1" presStyleIdx="3" presStyleCnt="4">
        <dgm:presLayoutVars>
          <dgm:bulletEnabled val="1"/>
        </dgm:presLayoutVars>
      </dgm:prSet>
      <dgm:spPr/>
      <dgm:t>
        <a:bodyPr/>
        <a:lstStyle/>
        <a:p>
          <a:endParaRPr lang="en-US"/>
        </a:p>
      </dgm:t>
    </dgm:pt>
  </dgm:ptLst>
  <dgm:cxnLst>
    <dgm:cxn modelId="{FAEFE73E-BED1-4016-B739-73F8854E2E1D}" type="presOf" srcId="{43AE83C2-AC13-4342-A0F1-4DE148D7D4F6}" destId="{AD8929E8-58D4-4C46-AF1C-08450C62C440}" srcOrd="0" destOrd="0" presId="urn:microsoft.com/office/officeart/2005/8/layout/vList5"/>
    <dgm:cxn modelId="{1C7F83B0-8CED-4C99-B999-3A39BEA42357}" srcId="{FEDED611-2C1E-44AE-ABFE-9CADDD9A58F9}" destId="{7C1C1326-FC90-4868-A63C-E664ACEC1FF2}" srcOrd="0" destOrd="0" parTransId="{515BC545-3148-4F17-A267-D67ED5C56C7F}" sibTransId="{FBF57065-A27B-4B0F-922D-2456780FA029}"/>
    <dgm:cxn modelId="{EC63057F-166B-42EB-A7FB-D3396745896B}" type="presOf" srcId="{68037241-0DB4-4813-9143-F0E9266B40FD}" destId="{578424C7-D8B1-4DF0-9585-3BF63D56A9AB}" srcOrd="0" destOrd="0" presId="urn:microsoft.com/office/officeart/2005/8/layout/vList5"/>
    <dgm:cxn modelId="{D9AADB20-776D-42E0-BC81-9B5C530D1777}" type="presOf" srcId="{FEDED611-2C1E-44AE-ABFE-9CADDD9A58F9}" destId="{4DEEE612-3434-482A-8CEA-3DC4016F1EB9}" srcOrd="0" destOrd="0" presId="urn:microsoft.com/office/officeart/2005/8/layout/vList5"/>
    <dgm:cxn modelId="{11601714-F245-4DDC-8062-C5BA84B68B67}" srcId="{43AE83C2-AC13-4342-A0F1-4DE148D7D4F6}" destId="{EE063A16-9878-4FD6-B217-F626F2691C24}" srcOrd="2" destOrd="0" parTransId="{F2D3E490-4005-4FC0-B0D4-17DCC141D4A1}" sibTransId="{93D0CA04-9357-4F7D-BEEB-0DCF1E2C01E3}"/>
    <dgm:cxn modelId="{88ACB365-60A1-4D61-B922-5D3D56B58D07}" srcId="{43AE83C2-AC13-4342-A0F1-4DE148D7D4F6}" destId="{32C04470-32A7-46B6-8316-FCECF6663868}" srcOrd="3" destOrd="0" parTransId="{80702BB4-0F2F-44D5-BA61-79714F12F192}" sibTransId="{3DD59910-E579-4A09-B201-82DEE075B847}"/>
    <dgm:cxn modelId="{B2B998E2-6298-4FAB-A10C-3E4C48353CC2}" srcId="{FD5BAAB5-8BE8-4DF3-8DF7-99058DCED65F}" destId="{69E905AC-407D-4F34-B751-C3F824DD9BE0}" srcOrd="0" destOrd="0" parTransId="{3E9052E2-EB92-4F13-BDDC-7BB147EA0B45}" sibTransId="{FD6EE5A2-047D-4A54-9485-A0E53273CC44}"/>
    <dgm:cxn modelId="{8955AC4F-2D8E-4A25-B67F-A593168D220C}" type="presOf" srcId="{D7D89B30-D5F0-4AE1-85DC-06605178CFC2}" destId="{782FDD58-3D46-4644-9DC1-736CE099A54A}" srcOrd="0" destOrd="0" presId="urn:microsoft.com/office/officeart/2005/8/layout/vList5"/>
    <dgm:cxn modelId="{F9E3BC2F-EFBA-4965-8E52-F3F9F0BB2415}" type="presOf" srcId="{7073FF48-5B12-4657-A76B-74A6671DFDB2}" destId="{82D3B971-386A-4C5C-B42D-DC3E1A661EB2}" srcOrd="0" destOrd="3" presId="urn:microsoft.com/office/officeart/2005/8/layout/vList5"/>
    <dgm:cxn modelId="{874D5425-7CCE-48D0-AF5A-117B021CF333}" srcId="{68037241-0DB4-4813-9143-F0E9266B40FD}" destId="{29EA8F2E-7FEF-444E-8DE6-AB258D823770}" srcOrd="0" destOrd="0" parTransId="{071F8852-5903-456B-897B-CD4F64723240}" sibTransId="{8495ECD0-9B23-4B20-A7E6-8119C8AA7B46}"/>
    <dgm:cxn modelId="{1A4B3BC5-AF29-4FCE-BB4D-445B20A5D0A3}" srcId="{D7D89B30-D5F0-4AE1-85DC-06605178CFC2}" destId="{FEDED611-2C1E-44AE-ABFE-9CADDD9A58F9}" srcOrd="3" destOrd="0" parTransId="{A9DA557A-64B3-4CE1-953A-3829D8726273}" sibTransId="{E049A89A-93B0-40D1-A4D1-4857152F159A}"/>
    <dgm:cxn modelId="{E378F8B0-F350-44F2-8EB2-59DD42F23A0E}" srcId="{FD5BAAB5-8BE8-4DF3-8DF7-99058DCED65F}" destId="{022AC184-FB50-4E46-9CCA-C7DDAA351DCC}" srcOrd="2" destOrd="0" parTransId="{149E2783-D09A-4B0D-BCC3-4C4BC1F31C52}" sibTransId="{14954DE9-5C19-49C2-9E27-7FF2F3253C9C}"/>
    <dgm:cxn modelId="{7182B46E-7819-4946-9A2E-48CE605B911B}" type="presOf" srcId="{F7D5AFE2-E959-4B80-A431-0195A4198603}" destId="{82D3B971-386A-4C5C-B42D-DC3E1A661EB2}" srcOrd="0" destOrd="1" presId="urn:microsoft.com/office/officeart/2005/8/layout/vList5"/>
    <dgm:cxn modelId="{F89CB8F7-9963-46FC-A023-C6FB5536CB20}" type="presOf" srcId="{7C1C1326-FC90-4868-A63C-E664ACEC1FF2}" destId="{F1BA9655-1B22-46D4-83AF-98007378FC0E}" srcOrd="0" destOrd="0" presId="urn:microsoft.com/office/officeart/2005/8/layout/vList5"/>
    <dgm:cxn modelId="{85CC3853-84D6-4973-89A2-687DC43EEF77}" srcId="{68037241-0DB4-4813-9143-F0E9266B40FD}" destId="{7073FF48-5B12-4657-A76B-74A6671DFDB2}" srcOrd="2" destOrd="0" parTransId="{D1AB1C03-80CD-4FA3-98D3-792E0C0AF8E2}" sibTransId="{79616CBB-2593-4A0F-A177-D046DC9E31B2}"/>
    <dgm:cxn modelId="{13FFD62A-6ECD-40BF-994B-7EC92D7FE88C}" type="presOf" srcId="{38E11A2E-7FFB-4D57-B796-2E8AE5149622}" destId="{BDD4BF51-862B-4576-B43C-26D1DD97AF5C}" srcOrd="0" destOrd="1" presId="urn:microsoft.com/office/officeart/2005/8/layout/vList5"/>
    <dgm:cxn modelId="{4F3516DE-A6D0-47B5-A9F5-DB776DE9FB79}" srcId="{D7D89B30-D5F0-4AE1-85DC-06605178CFC2}" destId="{43AE83C2-AC13-4342-A0F1-4DE148D7D4F6}" srcOrd="2" destOrd="0" parTransId="{DCFCB2C8-9835-4235-9DFE-C33CA208492B}" sibTransId="{F39D6958-B0B9-488C-A1BD-954EC9A7E934}"/>
    <dgm:cxn modelId="{5ABC8004-0E8B-436B-B122-FDC4EE4EE6D6}" type="presOf" srcId="{B86FCB96-814A-4CEB-8E9D-39B375F594D4}" destId="{BDD4BF51-862B-4576-B43C-26D1DD97AF5C}" srcOrd="0" destOrd="0" presId="urn:microsoft.com/office/officeart/2005/8/layout/vList5"/>
    <dgm:cxn modelId="{414DE336-44E4-4565-9EAA-52CE1EBBF498}" type="presOf" srcId="{69E905AC-407D-4F34-B751-C3F824DD9BE0}" destId="{CB8F06E6-523E-40A5-BB9A-4F4E0D33CC9F}" srcOrd="0" destOrd="0" presId="urn:microsoft.com/office/officeart/2005/8/layout/vList5"/>
    <dgm:cxn modelId="{92FA53E4-C6C6-4E05-9512-34F7205FDF96}" type="presOf" srcId="{FD5BAAB5-8BE8-4DF3-8DF7-99058DCED65F}" destId="{80790DD6-A1BA-430C-AB89-55CE9EC91724}" srcOrd="0" destOrd="0" presId="urn:microsoft.com/office/officeart/2005/8/layout/vList5"/>
    <dgm:cxn modelId="{63EF1A9C-F93B-4BA4-8C08-800B9B97FCFE}" srcId="{FD5BAAB5-8BE8-4DF3-8DF7-99058DCED65F}" destId="{212AF63D-0117-4CA6-86AA-56AD7FCB6488}" srcOrd="1" destOrd="0" parTransId="{CEDF8FED-AC2E-4326-B204-A570AD7C75F2}" sibTransId="{DB615B81-DAEF-472E-9332-2C1CE4F2F03F}"/>
    <dgm:cxn modelId="{ED503B22-37D0-4A54-8E0D-B141FC57E7B3}" srcId="{F7D5AFE2-E959-4B80-A431-0195A4198603}" destId="{34CFC3A7-5376-439A-9317-A7EC72B7D6B6}" srcOrd="0" destOrd="0" parTransId="{5C002A7E-4B4F-4F9E-903F-587E340539C5}" sibTransId="{D2B9FA65-C809-4C80-9861-CF808B96ACD7}"/>
    <dgm:cxn modelId="{481FC95B-34D3-4447-8583-72D2ADFD42D4}" type="presOf" srcId="{32C04470-32A7-46B6-8316-FCECF6663868}" destId="{BDD4BF51-862B-4576-B43C-26D1DD97AF5C}" srcOrd="0" destOrd="3" presId="urn:microsoft.com/office/officeart/2005/8/layout/vList5"/>
    <dgm:cxn modelId="{32373E03-C64B-4133-80CD-B367159C343B}" srcId="{FEDED611-2C1E-44AE-ABFE-9CADDD9A58F9}" destId="{844311B6-8F9F-4A67-9EC9-5B85BB3E93F3}" srcOrd="1" destOrd="0" parTransId="{1F275DCD-BA5C-4B68-8AB5-5CC75217E2D3}" sibTransId="{4E7B2931-7DE9-4900-92D9-CDDF2E3F8DF9}"/>
    <dgm:cxn modelId="{DD9344AA-581F-43FF-B55B-4DA365942E69}" type="presOf" srcId="{022AC184-FB50-4E46-9CCA-C7DDAA351DCC}" destId="{CB8F06E6-523E-40A5-BB9A-4F4E0D33CC9F}" srcOrd="0" destOrd="2" presId="urn:microsoft.com/office/officeart/2005/8/layout/vList5"/>
    <dgm:cxn modelId="{7A9280F0-273F-44A5-AC60-C73B8BA1894A}" type="presOf" srcId="{34CFC3A7-5376-439A-9317-A7EC72B7D6B6}" destId="{82D3B971-386A-4C5C-B42D-DC3E1A661EB2}" srcOrd="0" destOrd="2" presId="urn:microsoft.com/office/officeart/2005/8/layout/vList5"/>
    <dgm:cxn modelId="{2B625662-51AC-4E43-843C-CDE28179DE9A}" type="presOf" srcId="{844311B6-8F9F-4A67-9EC9-5B85BB3E93F3}" destId="{F1BA9655-1B22-46D4-83AF-98007378FC0E}" srcOrd="0" destOrd="1" presId="urn:microsoft.com/office/officeart/2005/8/layout/vList5"/>
    <dgm:cxn modelId="{3E326779-6755-48BE-86A2-16B054EAC6B8}" type="presOf" srcId="{212AF63D-0117-4CA6-86AA-56AD7FCB6488}" destId="{CB8F06E6-523E-40A5-BB9A-4F4E0D33CC9F}" srcOrd="0" destOrd="1" presId="urn:microsoft.com/office/officeart/2005/8/layout/vList5"/>
    <dgm:cxn modelId="{D4623911-A896-4A70-B6CE-F96C7EBDD4B7}" srcId="{68037241-0DB4-4813-9143-F0E9266B40FD}" destId="{F7D5AFE2-E959-4B80-A431-0195A4198603}" srcOrd="1" destOrd="0" parTransId="{AA3975F9-9464-4EF5-AAC6-35F5F347D5AE}" sibTransId="{87F37AEC-7735-4476-9B18-9C83FEA79F12}"/>
    <dgm:cxn modelId="{714C9788-D0A5-4B99-973C-73DFCE6D32AE}" srcId="{D7D89B30-D5F0-4AE1-85DC-06605178CFC2}" destId="{FD5BAAB5-8BE8-4DF3-8DF7-99058DCED65F}" srcOrd="1" destOrd="0" parTransId="{A9CD6EFF-27D7-46A6-8177-A3BC3460F081}" sibTransId="{A9C6F1A5-705F-4050-8F02-DAB9983994AA}"/>
    <dgm:cxn modelId="{143A6F07-EE92-44D6-AAEC-9802C839F226}" type="presOf" srcId="{29EA8F2E-7FEF-444E-8DE6-AB258D823770}" destId="{82D3B971-386A-4C5C-B42D-DC3E1A661EB2}" srcOrd="0" destOrd="0" presId="urn:microsoft.com/office/officeart/2005/8/layout/vList5"/>
    <dgm:cxn modelId="{3C2900C2-0E68-4958-B69C-EBAD72D70446}" srcId="{D7D89B30-D5F0-4AE1-85DC-06605178CFC2}" destId="{68037241-0DB4-4813-9143-F0E9266B40FD}" srcOrd="0" destOrd="0" parTransId="{F723D4A1-E8DC-43A8-909E-70AF67A3C47A}" sibTransId="{CE79727E-09D5-4114-AABA-A06579398740}"/>
    <dgm:cxn modelId="{36E929FD-DDA0-4FDE-8E29-1EAAC17BD08A}" srcId="{43AE83C2-AC13-4342-A0F1-4DE148D7D4F6}" destId="{B86FCB96-814A-4CEB-8E9D-39B375F594D4}" srcOrd="0" destOrd="0" parTransId="{CF6246B9-2948-479C-9F09-2B9DEC13FFF7}" sibTransId="{982958CB-8963-4CF5-963C-A4A82A984825}"/>
    <dgm:cxn modelId="{8E130459-485D-418A-9DB7-07734F4F1A69}" srcId="{43AE83C2-AC13-4342-A0F1-4DE148D7D4F6}" destId="{38E11A2E-7FFB-4D57-B796-2E8AE5149622}" srcOrd="1" destOrd="0" parTransId="{ED29F448-622C-4FBB-BF86-EC8398A61EDF}" sibTransId="{45475A2E-63D3-4ED3-860C-7399B2365BBB}"/>
    <dgm:cxn modelId="{7C7AB0D7-A8DF-4A1B-A27C-B498E81E2FD2}" type="presOf" srcId="{EE063A16-9878-4FD6-B217-F626F2691C24}" destId="{BDD4BF51-862B-4576-B43C-26D1DD97AF5C}" srcOrd="0" destOrd="2" presId="urn:microsoft.com/office/officeart/2005/8/layout/vList5"/>
    <dgm:cxn modelId="{BF804552-1995-4384-B5CD-BDDF0250C635}" type="presParOf" srcId="{782FDD58-3D46-4644-9DC1-736CE099A54A}" destId="{C7379503-9890-4313-B273-EA8E89BC59B0}" srcOrd="0" destOrd="0" presId="urn:microsoft.com/office/officeart/2005/8/layout/vList5"/>
    <dgm:cxn modelId="{862EDA87-7BE3-4A8A-9554-5F64247A8C68}" type="presParOf" srcId="{C7379503-9890-4313-B273-EA8E89BC59B0}" destId="{578424C7-D8B1-4DF0-9585-3BF63D56A9AB}" srcOrd="0" destOrd="0" presId="urn:microsoft.com/office/officeart/2005/8/layout/vList5"/>
    <dgm:cxn modelId="{98304922-A313-457D-8F50-625A4A8D153E}" type="presParOf" srcId="{C7379503-9890-4313-B273-EA8E89BC59B0}" destId="{82D3B971-386A-4C5C-B42D-DC3E1A661EB2}" srcOrd="1" destOrd="0" presId="urn:microsoft.com/office/officeart/2005/8/layout/vList5"/>
    <dgm:cxn modelId="{8E2AC675-2236-47A4-96FE-84D04BC801C1}" type="presParOf" srcId="{782FDD58-3D46-4644-9DC1-736CE099A54A}" destId="{71D25A16-64E8-4102-9B90-4C379C091BAA}" srcOrd="1" destOrd="0" presId="urn:microsoft.com/office/officeart/2005/8/layout/vList5"/>
    <dgm:cxn modelId="{2AAE63F0-E6B8-4EF1-98C3-B4D3ACCC1364}" type="presParOf" srcId="{782FDD58-3D46-4644-9DC1-736CE099A54A}" destId="{17ADCAE1-858A-49AC-AABE-B44F6F427C1F}" srcOrd="2" destOrd="0" presId="urn:microsoft.com/office/officeart/2005/8/layout/vList5"/>
    <dgm:cxn modelId="{9C3BECF9-B8BD-415D-B1F6-C556B6985926}" type="presParOf" srcId="{17ADCAE1-858A-49AC-AABE-B44F6F427C1F}" destId="{80790DD6-A1BA-430C-AB89-55CE9EC91724}" srcOrd="0" destOrd="0" presId="urn:microsoft.com/office/officeart/2005/8/layout/vList5"/>
    <dgm:cxn modelId="{879FBACC-8BEA-4B0B-89A3-03668EE419C4}" type="presParOf" srcId="{17ADCAE1-858A-49AC-AABE-B44F6F427C1F}" destId="{CB8F06E6-523E-40A5-BB9A-4F4E0D33CC9F}" srcOrd="1" destOrd="0" presId="urn:microsoft.com/office/officeart/2005/8/layout/vList5"/>
    <dgm:cxn modelId="{B150EC35-F9E1-474C-8A32-7D39A307B399}" type="presParOf" srcId="{782FDD58-3D46-4644-9DC1-736CE099A54A}" destId="{E1B446B8-85B4-4C59-8E47-422A7D3E6A8E}" srcOrd="3" destOrd="0" presId="urn:microsoft.com/office/officeart/2005/8/layout/vList5"/>
    <dgm:cxn modelId="{E7F16C74-A504-4050-BBC9-C9B853806BED}" type="presParOf" srcId="{782FDD58-3D46-4644-9DC1-736CE099A54A}" destId="{3ABD9BFC-E8FB-4A75-B9D2-D14F49C0A84D}" srcOrd="4" destOrd="0" presId="urn:microsoft.com/office/officeart/2005/8/layout/vList5"/>
    <dgm:cxn modelId="{8BF62E77-D5F4-4AEA-88EE-9DF7B9132F2A}" type="presParOf" srcId="{3ABD9BFC-E8FB-4A75-B9D2-D14F49C0A84D}" destId="{AD8929E8-58D4-4C46-AF1C-08450C62C440}" srcOrd="0" destOrd="0" presId="urn:microsoft.com/office/officeart/2005/8/layout/vList5"/>
    <dgm:cxn modelId="{8A17EEFB-6D9A-42AB-BB32-E0962DE1ABCE}" type="presParOf" srcId="{3ABD9BFC-E8FB-4A75-B9D2-D14F49C0A84D}" destId="{BDD4BF51-862B-4576-B43C-26D1DD97AF5C}" srcOrd="1" destOrd="0" presId="urn:microsoft.com/office/officeart/2005/8/layout/vList5"/>
    <dgm:cxn modelId="{60F477E7-2FD1-4D6C-A1F4-4B50F0C88B09}" type="presParOf" srcId="{782FDD58-3D46-4644-9DC1-736CE099A54A}" destId="{0EDFBA23-4AB6-4B81-A079-FE4FC97D0B1F}" srcOrd="5" destOrd="0" presId="urn:microsoft.com/office/officeart/2005/8/layout/vList5"/>
    <dgm:cxn modelId="{19806EC6-7CE4-493D-AAFA-FB978B3AC881}" type="presParOf" srcId="{782FDD58-3D46-4644-9DC1-736CE099A54A}" destId="{A4789FE7-68E3-47B4-A40A-EB7FB408BC8E}" srcOrd="6" destOrd="0" presId="urn:microsoft.com/office/officeart/2005/8/layout/vList5"/>
    <dgm:cxn modelId="{D954AAD3-1A42-4970-AC69-B3C5030D33D7}" type="presParOf" srcId="{A4789FE7-68E3-47B4-A40A-EB7FB408BC8E}" destId="{4DEEE612-3434-482A-8CEA-3DC4016F1EB9}" srcOrd="0" destOrd="0" presId="urn:microsoft.com/office/officeart/2005/8/layout/vList5"/>
    <dgm:cxn modelId="{FD9510CE-3183-41A1-8881-7A8745678DD9}" type="presParOf" srcId="{A4789FE7-68E3-47B4-A40A-EB7FB408BC8E}" destId="{F1BA9655-1B22-46D4-83AF-98007378FC0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D3B971-386A-4C5C-B42D-DC3E1A661EB2}">
      <dsp:nvSpPr>
        <dsp:cNvPr id="0" name=""/>
        <dsp:cNvSpPr/>
      </dsp:nvSpPr>
      <dsp:spPr>
        <a:xfrm rot="5400000">
          <a:off x="3614758" y="-1346869"/>
          <a:ext cx="1156477"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lvl="1" indent="0" algn="l" defTabSz="444500">
            <a:lnSpc>
              <a:spcPct val="100000"/>
            </a:lnSpc>
            <a:spcBef>
              <a:spcPct val="0"/>
            </a:spcBef>
            <a:spcAft>
              <a:spcPts val="0"/>
            </a:spcAft>
            <a:buChar char="••"/>
          </a:pPr>
          <a:r>
            <a:rPr lang="en-US" sz="1000" kern="1200" dirty="0" smtClean="0"/>
            <a:t>Knowledge of Court Services Diagnostic Function</a:t>
          </a:r>
          <a:endParaRPr lang="en-US" sz="1000" kern="1200" dirty="0"/>
        </a:p>
        <a:p>
          <a:pPr marL="0" lvl="1" indent="0" algn="l" defTabSz="444500">
            <a:lnSpc>
              <a:spcPct val="100000"/>
            </a:lnSpc>
            <a:spcBef>
              <a:spcPct val="0"/>
            </a:spcBef>
            <a:spcAft>
              <a:spcPts val="0"/>
            </a:spcAft>
            <a:buChar char="••"/>
          </a:pPr>
          <a:r>
            <a:rPr lang="en-US" sz="1000" kern="1200" dirty="0" smtClean="0"/>
            <a:t>System and Regulatory Knowledge</a:t>
          </a:r>
          <a:endParaRPr lang="en-US" sz="1000" kern="1200" dirty="0"/>
        </a:p>
        <a:p>
          <a:pPr marL="0" lvl="2" indent="0" algn="l" defTabSz="444500">
            <a:lnSpc>
              <a:spcPct val="100000"/>
            </a:lnSpc>
            <a:spcBef>
              <a:spcPct val="0"/>
            </a:spcBef>
            <a:spcAft>
              <a:spcPts val="0"/>
            </a:spcAft>
            <a:buChar char="••"/>
          </a:pPr>
          <a:r>
            <a:rPr lang="en-US" sz="1000" kern="1200" dirty="0" smtClean="0"/>
            <a:t>PSA Organizational Knowledge</a:t>
          </a:r>
          <a:br>
            <a:rPr lang="en-US" sz="1000" kern="1200" dirty="0" smtClean="0"/>
          </a:br>
          <a:r>
            <a:rPr lang="en-US" sz="1000" kern="1200" dirty="0" smtClean="0"/>
            <a:t>  --Fundamental Knowledge of Mental Health Conditions</a:t>
          </a:r>
          <a:br>
            <a:rPr lang="en-US" sz="1000" kern="1200" dirty="0" smtClean="0"/>
          </a:br>
          <a:r>
            <a:rPr lang="en-US" sz="1000" kern="1200" dirty="0" smtClean="0"/>
            <a:t>  --Fundamental Knowledge of HISP Program</a:t>
          </a:r>
          <a:endParaRPr lang="en-US" sz="1000" kern="1200" dirty="0"/>
        </a:p>
        <a:p>
          <a:pPr marL="0" lvl="1" indent="0" algn="l" defTabSz="444500">
            <a:lnSpc>
              <a:spcPct val="90000"/>
            </a:lnSpc>
            <a:spcBef>
              <a:spcPct val="0"/>
            </a:spcBef>
            <a:spcAft>
              <a:spcPct val="15000"/>
            </a:spcAft>
            <a:buChar char="••"/>
          </a:pPr>
          <a:r>
            <a:rPr lang="en-US" sz="1000" kern="1200" dirty="0" smtClean="0"/>
            <a:t>Computer Proficiency</a:t>
          </a:r>
          <a:endParaRPr lang="en-US" sz="1000" kern="1200" dirty="0"/>
        </a:p>
      </dsp:txBody>
      <dsp:txXfrm rot="5400000">
        <a:off x="3614758" y="-1346869"/>
        <a:ext cx="1156477" cy="3946350"/>
      </dsp:txXfrm>
    </dsp:sp>
    <dsp:sp modelId="{578424C7-D8B1-4DF0-9585-3BF63D56A9AB}">
      <dsp:nvSpPr>
        <dsp:cNvPr id="0" name=""/>
        <dsp:cNvSpPr/>
      </dsp:nvSpPr>
      <dsp:spPr>
        <a:xfrm>
          <a:off x="0" y="0"/>
          <a:ext cx="2219822" cy="1250486"/>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Technical </a:t>
          </a:r>
          <a:br>
            <a:rPr lang="en-US" sz="1400" kern="1200" dirty="0" smtClean="0"/>
          </a:br>
          <a:r>
            <a:rPr lang="en-US" sz="1400" kern="1200" dirty="0" smtClean="0"/>
            <a:t>Competencies</a:t>
          </a:r>
          <a:endParaRPr lang="en-US" sz="1400" kern="1200" dirty="0"/>
        </a:p>
      </dsp:txBody>
      <dsp:txXfrm>
        <a:off x="0" y="0"/>
        <a:ext cx="2219822" cy="1250486"/>
      </dsp:txXfrm>
    </dsp:sp>
    <dsp:sp modelId="{CB8F06E6-523E-40A5-BB9A-4F4E0D33CC9F}">
      <dsp:nvSpPr>
        <dsp:cNvPr id="0" name=""/>
        <dsp:cNvSpPr/>
      </dsp:nvSpPr>
      <dsp:spPr>
        <a:xfrm rot="5400000">
          <a:off x="3891700" y="-303636"/>
          <a:ext cx="610790"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Interpersonal Skills</a:t>
          </a:r>
          <a:endParaRPr lang="en-US" sz="1000" kern="1200" dirty="0"/>
        </a:p>
        <a:p>
          <a:pPr marL="57150" lvl="1" indent="-57150" algn="l" defTabSz="444500">
            <a:lnSpc>
              <a:spcPct val="90000"/>
            </a:lnSpc>
            <a:spcBef>
              <a:spcPct val="0"/>
            </a:spcBef>
            <a:spcAft>
              <a:spcPct val="15000"/>
            </a:spcAft>
            <a:buChar char="••"/>
          </a:pPr>
          <a:r>
            <a:rPr lang="en-US" sz="1000" kern="1200" dirty="0" smtClean="0"/>
            <a:t>Teamwork</a:t>
          </a:r>
          <a:endParaRPr lang="en-US" sz="1000" kern="1200" dirty="0"/>
        </a:p>
        <a:p>
          <a:pPr marL="57150" lvl="1" indent="-57150" algn="l" defTabSz="444500">
            <a:lnSpc>
              <a:spcPct val="90000"/>
            </a:lnSpc>
            <a:spcBef>
              <a:spcPct val="0"/>
            </a:spcBef>
            <a:spcAft>
              <a:spcPct val="15000"/>
            </a:spcAft>
            <a:buChar char="••"/>
          </a:pPr>
          <a:r>
            <a:rPr lang="en-US" sz="1000" kern="1200" dirty="0" smtClean="0"/>
            <a:t>Customer Service Orientation</a:t>
          </a:r>
          <a:endParaRPr lang="en-US" sz="1000" kern="1200" dirty="0"/>
        </a:p>
      </dsp:txBody>
      <dsp:txXfrm rot="5400000">
        <a:off x="3891700" y="-303636"/>
        <a:ext cx="610790" cy="3950208"/>
      </dsp:txXfrm>
    </dsp:sp>
    <dsp:sp modelId="{80790DD6-A1BA-430C-AB89-55CE9EC91724}">
      <dsp:nvSpPr>
        <dsp:cNvPr id="0" name=""/>
        <dsp:cNvSpPr/>
      </dsp:nvSpPr>
      <dsp:spPr>
        <a:xfrm>
          <a:off x="0" y="1289723"/>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Interpersonal</a:t>
          </a:r>
          <a:r>
            <a:rPr lang="en-US" sz="2200" kern="1200" dirty="0" smtClean="0"/>
            <a:t> </a:t>
          </a:r>
          <a:r>
            <a:rPr lang="en-US" sz="1400" kern="1200" dirty="0" smtClean="0"/>
            <a:t>Competencies</a:t>
          </a:r>
          <a:endParaRPr lang="en-US" sz="2200" kern="1200" dirty="0"/>
        </a:p>
      </dsp:txBody>
      <dsp:txXfrm>
        <a:off x="0" y="1289723"/>
        <a:ext cx="2221992" cy="763488"/>
      </dsp:txXfrm>
    </dsp:sp>
    <dsp:sp modelId="{BDD4BF51-862B-4576-B43C-26D1DD97AF5C}">
      <dsp:nvSpPr>
        <dsp:cNvPr id="0" name=""/>
        <dsp:cNvSpPr/>
      </dsp:nvSpPr>
      <dsp:spPr>
        <a:xfrm rot="5400000">
          <a:off x="3850826" y="498026"/>
          <a:ext cx="692538"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Initiative</a:t>
          </a:r>
          <a:endParaRPr lang="en-US" sz="1000" kern="1200" dirty="0"/>
        </a:p>
        <a:p>
          <a:pPr marL="57150" lvl="1" indent="-57150" algn="l" defTabSz="444500">
            <a:lnSpc>
              <a:spcPct val="90000"/>
            </a:lnSpc>
            <a:spcBef>
              <a:spcPct val="0"/>
            </a:spcBef>
            <a:spcAft>
              <a:spcPct val="15000"/>
            </a:spcAft>
            <a:buChar char="••"/>
          </a:pPr>
          <a:r>
            <a:rPr lang="en-US" sz="1000" kern="1200" dirty="0" smtClean="0"/>
            <a:t>Conscientiousness</a:t>
          </a:r>
          <a:endParaRPr lang="en-US" sz="1000" kern="1200" dirty="0"/>
        </a:p>
        <a:p>
          <a:pPr marL="57150" lvl="1" indent="-57150" algn="l" defTabSz="444500">
            <a:lnSpc>
              <a:spcPct val="90000"/>
            </a:lnSpc>
            <a:spcBef>
              <a:spcPct val="0"/>
            </a:spcBef>
            <a:spcAft>
              <a:spcPct val="15000"/>
            </a:spcAft>
            <a:buChar char="••"/>
          </a:pPr>
          <a:r>
            <a:rPr lang="en-US" sz="1000" kern="1200" dirty="0" smtClean="0"/>
            <a:t>Planning and Organizing</a:t>
          </a:r>
          <a:endParaRPr lang="en-US" sz="1000" kern="1200" dirty="0"/>
        </a:p>
        <a:p>
          <a:pPr marL="57150" lvl="1" indent="-57150" algn="l" defTabSz="444500">
            <a:lnSpc>
              <a:spcPct val="90000"/>
            </a:lnSpc>
            <a:spcBef>
              <a:spcPct val="0"/>
            </a:spcBef>
            <a:spcAft>
              <a:spcPct val="15000"/>
            </a:spcAft>
            <a:buChar char="••"/>
          </a:pPr>
          <a:r>
            <a:rPr lang="en-US" sz="1000" kern="1200" dirty="0" smtClean="0"/>
            <a:t>Critical Thinking and Problem Solving</a:t>
          </a:r>
          <a:endParaRPr lang="en-US" sz="1000" kern="1200" dirty="0"/>
        </a:p>
      </dsp:txBody>
      <dsp:txXfrm rot="5400000">
        <a:off x="3850826" y="498026"/>
        <a:ext cx="692538" cy="3950208"/>
      </dsp:txXfrm>
    </dsp:sp>
    <dsp:sp modelId="{AD8929E8-58D4-4C46-AF1C-08450C62C440}">
      <dsp:nvSpPr>
        <dsp:cNvPr id="0" name=""/>
        <dsp:cNvSpPr/>
      </dsp:nvSpPr>
      <dsp:spPr>
        <a:xfrm>
          <a:off x="0" y="2091386"/>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Results Oriented Competencies</a:t>
          </a:r>
          <a:endParaRPr lang="en-US" sz="1400" kern="1200" dirty="0"/>
        </a:p>
      </dsp:txBody>
      <dsp:txXfrm>
        <a:off x="0" y="2091386"/>
        <a:ext cx="2221992" cy="763488"/>
      </dsp:txXfrm>
    </dsp:sp>
    <dsp:sp modelId="{F1BA9655-1B22-46D4-83AF-98007378FC0E}">
      <dsp:nvSpPr>
        <dsp:cNvPr id="0" name=""/>
        <dsp:cNvSpPr/>
      </dsp:nvSpPr>
      <dsp:spPr>
        <a:xfrm rot="5400000">
          <a:off x="3891700" y="1299689"/>
          <a:ext cx="610790"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Adaptability</a:t>
          </a:r>
          <a:endParaRPr lang="en-US" sz="1000" kern="1200" dirty="0"/>
        </a:p>
        <a:p>
          <a:pPr marL="57150" lvl="1" indent="-57150" algn="l" defTabSz="444500">
            <a:lnSpc>
              <a:spcPct val="90000"/>
            </a:lnSpc>
            <a:spcBef>
              <a:spcPct val="0"/>
            </a:spcBef>
            <a:spcAft>
              <a:spcPct val="15000"/>
            </a:spcAft>
            <a:buChar char="••"/>
          </a:pPr>
          <a:r>
            <a:rPr lang="en-US" sz="1000" kern="1200" dirty="0" smtClean="0"/>
            <a:t>Communication</a:t>
          </a:r>
          <a:endParaRPr lang="en-US" sz="1000" kern="1200" dirty="0"/>
        </a:p>
      </dsp:txBody>
      <dsp:txXfrm rot="5400000">
        <a:off x="3891700" y="1299689"/>
        <a:ext cx="610790" cy="3950208"/>
      </dsp:txXfrm>
    </dsp:sp>
    <dsp:sp modelId="{4DEEE612-3434-482A-8CEA-3DC4016F1EB9}">
      <dsp:nvSpPr>
        <dsp:cNvPr id="0" name=""/>
        <dsp:cNvSpPr/>
      </dsp:nvSpPr>
      <dsp:spPr>
        <a:xfrm>
          <a:off x="0" y="2893049"/>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Professionalism Competencies</a:t>
          </a:r>
          <a:endParaRPr lang="en-US" sz="1400" kern="1200" dirty="0"/>
        </a:p>
      </dsp:txBody>
      <dsp:txXfrm>
        <a:off x="0" y="2893049"/>
        <a:ext cx="2221992" cy="76348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0C10B-36CE-4553-83DB-3C099212374E}" type="datetimeFigureOut">
              <a:rPr lang="en-US" smtClean="0"/>
              <a:pPr/>
              <a:t>7/1/2011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8FEC2-F5C4-402E-B591-13269FAD14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769364" y="8058912"/>
            <a:ext cx="5088636" cy="950976"/>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771650" y="5384800"/>
            <a:ext cx="4857750" cy="24384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771650" y="8066716"/>
            <a:ext cx="5029200" cy="914400"/>
          </a:xfrm>
          <a:prstGeom prst="rect">
            <a:avLst/>
          </a:prstGeo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1F834158-3F43-4714-8443-59B785FFDDD0}" type="datetime1">
              <a:rPr lang="en-US" smtClean="0"/>
              <a:pPr/>
              <a:t>7/1/2011</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486" y="2133600"/>
            <a:ext cx="6115050" cy="603504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3C41F-2C7C-4A2C-B194-FA72136DB263}" type="datetime1">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1676400"/>
            <a:ext cx="400050" cy="325968"/>
          </a:xfrm>
          <a:prstGeom prst="rect">
            <a:avLst/>
          </a:prstGeom>
        </p:spPr>
        <p:txBody>
          <a:bodyPr/>
          <a:lstStyle/>
          <a:p>
            <a:fld id="{0672043B-6774-439B-B77B-9A13C4D9CA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812801"/>
            <a:ext cx="1543050" cy="73554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812800"/>
            <a:ext cx="4171950" cy="7355419"/>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914900" y="8331204"/>
            <a:ext cx="1657350" cy="486833"/>
          </a:xfrm>
        </p:spPr>
        <p:txBody>
          <a:bodyPr/>
          <a:lstStyle/>
          <a:p>
            <a:fld id="{31CD4612-1438-4AF0-8448-20275710F349}" type="datetime1">
              <a:rPr lang="en-US" smtClean="0"/>
              <a:pPr/>
              <a:t>7/1/2011</a:t>
            </a:fld>
            <a:endParaRPr lang="en-US"/>
          </a:p>
        </p:txBody>
      </p:sp>
      <p:sp>
        <p:nvSpPr>
          <p:cNvPr id="5" name="Footer Placeholder 4"/>
          <p:cNvSpPr>
            <a:spLocks noGrp="1"/>
          </p:cNvSpPr>
          <p:nvPr>
            <p:ph type="ftr" sz="quarter" idx="11"/>
          </p:nvPr>
        </p:nvSpPr>
        <p:spPr>
          <a:xfrm>
            <a:off x="342901" y="8330944"/>
            <a:ext cx="4180112" cy="486833"/>
          </a:xfrm>
        </p:spPr>
        <p:txBody>
          <a:bodyPr/>
          <a:lstStyle/>
          <a:p>
            <a:endParaRPr lang="en-US"/>
          </a:p>
        </p:txBody>
      </p:sp>
      <p:sp>
        <p:nvSpPr>
          <p:cNvPr id="7" name="Rectangle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4336654" y="263922"/>
            <a:ext cx="711200" cy="183357"/>
          </a:xfrm>
          <a:prstGeom prst="rect">
            <a:avLst/>
          </a:prstGeom>
        </p:spPr>
        <p:txBody>
          <a:bodyPr/>
          <a:lstStyle/>
          <a:p>
            <a:fld id="{0672043B-6774-439B-B77B-9A13C4D9CAC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657601"/>
            <a:ext cx="5342335" cy="2230967"/>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028700" y="2133600"/>
            <a:ext cx="5829300" cy="1320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2235D53C-1B4F-4DB6-89F9-0199EFB2CB36}" type="datetime1">
              <a:rPr lang="en-US" smtClean="0"/>
              <a:pPr/>
              <a:t>7/1/2011</a:t>
            </a:fld>
            <a:endParaRPr lang="en-US"/>
          </a:p>
        </p:txBody>
      </p:sp>
      <p:sp>
        <p:nvSpPr>
          <p:cNvPr id="13" name="Slide Number Placeholder 12"/>
          <p:cNvSpPr>
            <a:spLocks noGrp="1"/>
          </p:cNvSpPr>
          <p:nvPr>
            <p:ph type="sldNum" sz="quarter" idx="11"/>
          </p:nvPr>
        </p:nvSpPr>
        <p:spPr>
          <a:xfrm>
            <a:off x="0" y="2336800"/>
            <a:ext cx="971550" cy="935568"/>
          </a:xfrm>
          <a:prstGeom prst="rect">
            <a:avLst/>
          </a:prstGeom>
        </p:spPr>
        <p:txBody>
          <a:bodyPr>
            <a:noAutofit/>
          </a:bodyPr>
          <a:lstStyle>
            <a:lvl1pPr>
              <a:defRPr sz="2400">
                <a:solidFill>
                  <a:srgbClr val="FFFFFF"/>
                </a:solidFill>
              </a:defRPr>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633676"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9492D0-5654-412F-A5C6-BD1978730E25}" type="datetime1">
              <a:rPr lang="en-US" smtClean="0"/>
              <a:pPr/>
              <a:t>7/1/2011</a:t>
            </a:fld>
            <a:endParaRPr lang="en-US"/>
          </a:p>
        </p:txBody>
      </p:sp>
      <p:sp>
        <p:nvSpPr>
          <p:cNvPr id="10" name="Slide Number Placeholder 9"/>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0050" y="364067"/>
            <a:ext cx="6115050" cy="115993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45720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60045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19D0C21-35A0-4B02-97C6-2393F9958C73}" type="datetime1">
              <a:rPr lang="en-US" smtClean="0"/>
              <a:pPr/>
              <a:t>7/1/2011</a:t>
            </a:fld>
            <a:endParaRPr lang="en-US"/>
          </a:p>
        </p:txBody>
      </p:sp>
      <p:sp>
        <p:nvSpPr>
          <p:cNvPr id="12" name="Slide Number Placeholder 11"/>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457200" y="2336800"/>
            <a:ext cx="2914650" cy="85344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3600450" y="2336800"/>
            <a:ext cx="2914650" cy="85344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D07D2-E5B1-4931-B2F1-E88F29C111C0}" type="datetime1">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14439-EE12-4E10-9939-0E5B64159CE3}" type="datetime1">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8331200"/>
            <a:ext cx="400050" cy="508000"/>
          </a:xfrm>
          <a:prstGeom prst="rect">
            <a:avLst/>
          </a:prstGeom>
        </p:spPr>
        <p:txBody>
          <a:bodyPr/>
          <a:lstStyle>
            <a:lvl1pPr>
              <a:defRPr>
                <a:solidFill>
                  <a:schemeClr val="tx2"/>
                </a:solidFill>
              </a:defRPr>
            </a:lvl1pPr>
          </a:lstStyle>
          <a:p>
            <a:fld id="{0672043B-6774-439B-B77B-9A13C4D9CA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4067"/>
            <a:ext cx="6057900" cy="115993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230855-E6D2-4EE1-AF7D-4BD0D0406ECE}" type="datetime1">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
        <p:nvSpPr>
          <p:cNvPr id="3" name="Text Placeholder 2"/>
          <p:cNvSpPr>
            <a:spLocks noGrp="1"/>
          </p:cNvSpPr>
          <p:nvPr>
            <p:ph type="body" idx="2"/>
          </p:nvPr>
        </p:nvSpPr>
        <p:spPr>
          <a:xfrm>
            <a:off x="457200" y="2336800"/>
            <a:ext cx="1200150" cy="57912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1771650" y="2336800"/>
            <a:ext cx="4800600" cy="5892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00150" y="7315200"/>
            <a:ext cx="5486400" cy="9144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4686300" y="8331201"/>
            <a:ext cx="2000250" cy="486833"/>
          </a:xfrm>
        </p:spPr>
        <p:txBody>
          <a:bodyPr rtlCol="0"/>
          <a:lstStyle/>
          <a:p>
            <a:fld id="{D7B91EC6-99AC-4A27-B0D5-83F4D6498779}" type="datetime1">
              <a:rPr lang="en-US" smtClean="0"/>
              <a:pPr/>
              <a:t>7/1/2011</a:t>
            </a:fld>
            <a:endParaRPr lang="en-US"/>
          </a:p>
        </p:txBody>
      </p:sp>
      <p:sp>
        <p:nvSpPr>
          <p:cNvPr id="13" name="Slide Number Placeholder 12"/>
          <p:cNvSpPr>
            <a:spLocks noGrp="1"/>
          </p:cNvSpPr>
          <p:nvPr>
            <p:ph type="sldNum" sz="quarter" idx="11"/>
          </p:nvPr>
        </p:nvSpPr>
        <p:spPr>
          <a:xfrm>
            <a:off x="0" y="6222999"/>
            <a:ext cx="1085850" cy="884771"/>
          </a:xfrm>
          <a:prstGeom prst="rect">
            <a:avLst/>
          </a:prstGeom>
        </p:spPr>
        <p:txBody>
          <a:bodyPr rtlCol="0"/>
          <a:lstStyle>
            <a:lvl1pPr>
              <a:defRPr sz="2800"/>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a:xfrm>
            <a:off x="1200150" y="8330942"/>
            <a:ext cx="3429000" cy="486833"/>
          </a:xfrm>
        </p:spPr>
        <p:txBody>
          <a:bodyPr rtlCol="0"/>
          <a:lstStyle/>
          <a:p>
            <a:endParaRPr lang="en-US"/>
          </a:p>
        </p:txBody>
      </p:sp>
      <p:sp>
        <p:nvSpPr>
          <p:cNvPr id="3" name="Picture Placeholder 2"/>
          <p:cNvSpPr>
            <a:spLocks noGrp="1"/>
          </p:cNvSpPr>
          <p:nvPr>
            <p:ph type="pic" idx="1"/>
          </p:nvPr>
        </p:nvSpPr>
        <p:spPr>
          <a:xfrm>
            <a:off x="1170432" y="0"/>
            <a:ext cx="5687568" cy="6091936"/>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853440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9" name="Rectangle 8"/>
          <p:cNvSpPr/>
          <p:nvPr/>
        </p:nvSpPr>
        <p:spPr>
          <a:xfrm>
            <a:off x="442912" y="8534400"/>
            <a:ext cx="6415088" cy="304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228600" y="685800"/>
            <a:ext cx="5181600" cy="457200"/>
          </a:xfrm>
          <a:prstGeom prst="rect">
            <a:avLst/>
          </a:prstGeom>
        </p:spPr>
        <p:txBody>
          <a:bodyPr vert="horz" anchor="ctr">
            <a:noAutofit/>
          </a:bodyPr>
          <a:lstStyle/>
          <a:p>
            <a:r>
              <a:rPr kumimoji="0" lang="en-US" dirty="0" smtClean="0"/>
              <a:t>Click to edit Master title style</a:t>
            </a:r>
            <a:endParaRPr kumimoji="0" lang="en-US" dirty="0"/>
          </a:p>
        </p:txBody>
      </p:sp>
      <p:sp>
        <p:nvSpPr>
          <p:cNvPr id="14" name="Date Placeholder 13"/>
          <p:cNvSpPr>
            <a:spLocks noGrp="1"/>
          </p:cNvSpPr>
          <p:nvPr>
            <p:ph type="dt" sz="half" idx="2"/>
          </p:nvPr>
        </p:nvSpPr>
        <p:spPr>
          <a:xfrm>
            <a:off x="4857750" y="8555566"/>
            <a:ext cx="2000250" cy="283634"/>
          </a:xfrm>
          <a:prstGeom prst="rect">
            <a:avLst/>
          </a:prstGeom>
        </p:spPr>
        <p:txBody>
          <a:bodyPr vert="horz" anchor="ctr" anchorCtr="0"/>
          <a:lstStyle>
            <a:lvl1pPr algn="l" eaLnBrk="1" latinLnBrk="0" hangingPunct="1">
              <a:defRPr kumimoji="0" sz="1000">
                <a:solidFill>
                  <a:schemeClr val="bg1"/>
                </a:solidFill>
              </a:defRPr>
            </a:lvl1pPr>
          </a:lstStyle>
          <a:p>
            <a:fld id="{2B963533-6C46-4D29-8358-BA4207B33AFD}" type="datetime1">
              <a:rPr lang="en-US" smtClean="0"/>
              <a:pPr/>
              <a:t>7/1/2011</a:t>
            </a:fld>
            <a:endParaRPr lang="en-US"/>
          </a:p>
        </p:txBody>
      </p:sp>
      <p:sp>
        <p:nvSpPr>
          <p:cNvPr id="3" name="Footer Placeholder 2"/>
          <p:cNvSpPr>
            <a:spLocks noGrp="1"/>
          </p:cNvSpPr>
          <p:nvPr>
            <p:ph type="ftr" sz="quarter" idx="3"/>
          </p:nvPr>
        </p:nvSpPr>
        <p:spPr>
          <a:xfrm>
            <a:off x="533400" y="8555566"/>
            <a:ext cx="4065812" cy="283375"/>
          </a:xfrm>
          <a:prstGeom prst="rect">
            <a:avLst/>
          </a:prstGeom>
        </p:spPr>
        <p:txBody>
          <a:bodyPr vert="horz" anchor="ctr"/>
          <a:lstStyle>
            <a:lvl1pPr algn="r" eaLnBrk="1" latinLnBrk="0" hangingPunct="1">
              <a:defRPr kumimoji="0" sz="1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28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1400" kern="1200">
          <a:solidFill>
            <a:schemeClr val="tx1"/>
          </a:solidFill>
          <a:latin typeface="+mn-lt"/>
          <a:ea typeface="+mn-ea"/>
          <a:cs typeface="+mn-cs"/>
        </a:defRPr>
      </a:lvl1pPr>
      <a:lvl2pPr marL="640080" indent="-274320" algn="l" rtl="0" eaLnBrk="1" latinLnBrk="0" hangingPunct="1">
        <a:spcBef>
          <a:spcPts val="550"/>
        </a:spcBef>
        <a:buClr>
          <a:schemeClr val="accent4">
            <a:lumMod val="50000"/>
          </a:schemeClr>
        </a:buClr>
        <a:buSzPct val="70000"/>
        <a:buFont typeface="Wingdings 2"/>
        <a:buChar char=""/>
        <a:defRPr kumimoji="0" sz="12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1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05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05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9.doc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PreTrial</a:t>
            </a:r>
            <a:r>
              <a:rPr lang="en-US" dirty="0" smtClean="0"/>
              <a:t> </a:t>
            </a:r>
            <a:r>
              <a:rPr lang="en-US" dirty="0" smtClean="0"/>
              <a:t>Services Agency Competencies</a:t>
            </a:r>
            <a:endParaRPr lang="en-US" dirty="0"/>
          </a:p>
        </p:txBody>
      </p:sp>
      <p:sp>
        <p:nvSpPr>
          <p:cNvPr id="3" name="Subtitle 2"/>
          <p:cNvSpPr>
            <a:spLocks noGrp="1"/>
          </p:cNvSpPr>
          <p:nvPr>
            <p:ph type="subTitle" idx="1"/>
          </p:nvPr>
        </p:nvSpPr>
        <p:spPr/>
        <p:txBody>
          <a:bodyPr/>
          <a:lstStyle/>
          <a:p>
            <a:r>
              <a:rPr lang="en-US" dirty="0" smtClean="0"/>
              <a:t>PSO: Court Services</a:t>
            </a:r>
            <a:endParaRPr lang="en-US" dirty="0"/>
          </a:p>
        </p:txBody>
      </p:sp>
      <p:pic>
        <p:nvPicPr>
          <p:cNvPr id="4" name="Picture 3" descr="PSA seal.gif"/>
          <p:cNvPicPr>
            <a:picLocks noChangeAspect="1"/>
          </p:cNvPicPr>
          <p:nvPr/>
        </p:nvPicPr>
        <p:blipFill>
          <a:blip r:embed="rId2" cstate="print"/>
          <a:stretch>
            <a:fillRect/>
          </a:stretch>
        </p:blipFill>
        <p:spPr>
          <a:xfrm>
            <a:off x="1828800" y="1371600"/>
            <a:ext cx="3429000" cy="3429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Customer Service Orientation</a:t>
            </a:r>
            <a:endParaRPr lang="en-US" dirty="0">
              <a:latin typeface="Arial" pitchFamily="34" charset="0"/>
              <a:cs typeface="Arial" pitchFamily="34" charset="0"/>
            </a:endParaRPr>
          </a:p>
        </p:txBody>
      </p:sp>
      <p:sp>
        <p:nvSpPr>
          <p:cNvPr id="3" name="TextBox 2"/>
          <p:cNvSpPr txBox="1"/>
          <p:nvPr/>
        </p:nvSpPr>
        <p:spPr>
          <a:xfrm>
            <a:off x="304800" y="1371600"/>
            <a:ext cx="6172200" cy="1908215"/>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Is helpful and responsive to relevant internal (e.g., individuals who call the office, other Agency staff) and/or external (e.g., outside agency personnel, defendants) customers or stakeholders.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Solicits and/or incorporates internal and external customer feedback if appropriate.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sound judgment within established guidelines to resolve customer-related problems.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Treats customers courteously and attempts to respond to their needs in a timely manner.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Builds relationships with other agencies and partners and uses these resources efficiently and effectively to achieve objectives.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Shares information with other agencies when appropriate and responds promptly, thoughtfully and thoroughly to other agencies’ requests or needs.</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04800" y="3127375"/>
          <a:ext cx="6321425" cy="3856038"/>
        </p:xfrm>
        <a:graphic>
          <a:graphicData uri="http://schemas.openxmlformats.org/presentationml/2006/ole">
            <p:oleObj spid="_x0000_s37890" name="Document" r:id="rId3" imgW="9287874" imgH="5673064"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Initiative</a:t>
            </a:r>
            <a:endParaRPr lang="en-US" dirty="0">
              <a:latin typeface="Arial" pitchFamily="34" charset="0"/>
              <a:cs typeface="Arial" pitchFamily="34" charset="0"/>
            </a:endParaRPr>
          </a:p>
        </p:txBody>
      </p:sp>
      <p:sp>
        <p:nvSpPr>
          <p:cNvPr id="3" name="TextBox 2"/>
          <p:cNvSpPr txBox="1"/>
          <p:nvPr/>
        </p:nvSpPr>
        <p:spPr>
          <a:xfrm>
            <a:off x="304800" y="1371600"/>
            <a:ext cx="6172200" cy="1323439"/>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Takes appropriate levels of independent action to identify opportunities, solve problems, and/or complete work.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feedback on procedures and offers suggestions and ideas for change.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assistance when encountering difficult situations and asks for help at appropriate times.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perseverance in achieving objectives; stays focused and persistent and remains committed to objectives despite obstacles.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positive outlook and stays motivated when dealing with difficult individuals/situations or when things do not go as planned or recommended.</a:t>
            </a:r>
            <a:endParaRPr lang="en-US" dirty="0"/>
          </a:p>
        </p:txBody>
      </p:sp>
      <p:graphicFrame>
        <p:nvGraphicFramePr>
          <p:cNvPr id="23555" name="Object 3"/>
          <p:cNvGraphicFramePr>
            <a:graphicFrameLocks noChangeAspect="1"/>
          </p:cNvGraphicFramePr>
          <p:nvPr/>
        </p:nvGraphicFramePr>
        <p:xfrm>
          <a:off x="304800" y="3127375"/>
          <a:ext cx="6321425" cy="4333875"/>
        </p:xfrm>
        <a:graphic>
          <a:graphicData uri="http://schemas.openxmlformats.org/presentationml/2006/ole">
            <p:oleObj spid="_x0000_s34818" name="Document" r:id="rId3" imgW="9287874" imgH="6375395"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Conscientiousness</a:t>
            </a:r>
            <a:endParaRPr lang="en-US" dirty="0">
              <a:latin typeface="Arial" pitchFamily="34" charset="0"/>
              <a:cs typeface="Arial" pitchFamily="34" charset="0"/>
            </a:endParaRPr>
          </a:p>
        </p:txBody>
      </p:sp>
      <p:sp>
        <p:nvSpPr>
          <p:cNvPr id="3" name="TextBox 2"/>
          <p:cNvSpPr txBox="1"/>
          <p:nvPr/>
        </p:nvSpPr>
        <p:spPr>
          <a:xfrm>
            <a:off x="304800" y="1293674"/>
            <a:ext cx="6172200" cy="1754326"/>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Makes and honors commitments; follows through consistently.</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Attends to important details.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Stays on top of activities to ensure appropriate and timely follow through.</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Produces work that meets Unit objectives, Agency standards, and/or customer expectations.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policies, procedures, guidelines, rules and regulations, including Management Instructions or directives and safety procedures and protocols.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situations that may require flexibility or a modification of an existing procedure, and seeks approval for changes at the appropriate times. </a:t>
            </a:r>
          </a:p>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graphicFrame>
        <p:nvGraphicFramePr>
          <p:cNvPr id="24580" name="Object 4"/>
          <p:cNvGraphicFramePr>
            <a:graphicFrameLocks/>
          </p:cNvGraphicFramePr>
          <p:nvPr/>
        </p:nvGraphicFramePr>
        <p:xfrm>
          <a:off x="265113" y="3127375"/>
          <a:ext cx="6321425" cy="3498850"/>
        </p:xfrm>
        <a:graphic>
          <a:graphicData uri="http://schemas.openxmlformats.org/presentationml/2006/ole">
            <p:oleObj spid="_x0000_s35842" name="Document" r:id="rId3" imgW="9287874" imgH="5140460"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Planning and Organizing</a:t>
            </a:r>
            <a:endParaRPr lang="en-US" dirty="0">
              <a:latin typeface="Arial" pitchFamily="34" charset="0"/>
              <a:cs typeface="Arial" pitchFamily="34" charset="0"/>
            </a:endParaRPr>
          </a:p>
        </p:txBody>
      </p:sp>
      <p:sp>
        <p:nvSpPr>
          <p:cNvPr id="3" name="TextBox 2"/>
          <p:cNvSpPr txBox="1"/>
          <p:nvPr/>
        </p:nvSpPr>
        <p:spPr>
          <a:xfrm>
            <a:off x="304800" y="1371600"/>
            <a:ext cx="6172200" cy="1754326"/>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organizes, and manages records or files efficiently, completely, and promptly.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and efficiently utilizes the time available within the standard workday to organize, prioritize and accomplish day-to-day job duties.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Prioritizes work appropriately according to task urgency and importance and reprioritizes tasks as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Balances multiple priorities and assignments simultaneously.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individual activities receive appropriate attention to quality/timeliness when completing multiple tasks at the same time.</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7652" name="Object 4"/>
          <p:cNvGraphicFramePr>
            <a:graphicFrameLocks/>
          </p:cNvGraphicFramePr>
          <p:nvPr/>
        </p:nvGraphicFramePr>
        <p:xfrm>
          <a:off x="225425" y="3352800"/>
          <a:ext cx="6321425" cy="2570163"/>
        </p:xfrm>
        <a:graphic>
          <a:graphicData uri="http://schemas.openxmlformats.org/presentationml/2006/ole">
            <p:oleObj spid="_x0000_s38914" name="Document" r:id="rId3" imgW="9287874" imgH="3794535"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Critical Thinking and Problem Solving</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Exercises sound judgment across situations, integrating information and assessing relevant input and data to respond to questions and make appropriate decisions based on available information.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potential consequences of a course of action prior to making a decision.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input or approval from others when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relevant data, asks probing questions, and secures additional information in order to understand a problem or situation.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Generates viable solutions to problems. </a:t>
            </a:r>
          </a:p>
          <a:p>
            <a:endParaRPr lang="en-US" dirty="0"/>
          </a:p>
        </p:txBody>
      </p:sp>
      <p:graphicFrame>
        <p:nvGraphicFramePr>
          <p:cNvPr id="28676" name="Object 4"/>
          <p:cNvGraphicFramePr>
            <a:graphicFrameLocks/>
          </p:cNvGraphicFramePr>
          <p:nvPr/>
        </p:nvGraphicFramePr>
        <p:xfrm>
          <a:off x="265113" y="3273425"/>
          <a:ext cx="6321425" cy="3008313"/>
        </p:xfrm>
        <a:graphic>
          <a:graphicData uri="http://schemas.openxmlformats.org/presentationml/2006/ole">
            <p:oleObj spid="_x0000_s39938" name="Document" r:id="rId3" imgW="9287874" imgH="4432002"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Adaptability</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Continually develops relevant Agency and/or professional knowledge and skill.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learns from constructive feedback from others.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openness and willingness to apply new ways of performing tasks to enhance productivity.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Adapts approach and/or demeanor to varying work situations and individuals.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a calm and composed demeanor in stressful, challenging, threatening, or difficult situations.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Keeps situations and relationships professional and objective.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Deals constructively with demanding schedules, workloads, and pressures.</a:t>
            </a:r>
          </a:p>
          <a:p>
            <a:endParaRPr lang="en-US" dirty="0"/>
          </a:p>
        </p:txBody>
      </p:sp>
      <p:graphicFrame>
        <p:nvGraphicFramePr>
          <p:cNvPr id="25604" name="Object 4"/>
          <p:cNvGraphicFramePr>
            <a:graphicFrameLocks/>
          </p:cNvGraphicFramePr>
          <p:nvPr/>
        </p:nvGraphicFramePr>
        <p:xfrm>
          <a:off x="225425" y="3206750"/>
          <a:ext cx="6321425" cy="3895725"/>
        </p:xfrm>
        <a:graphic>
          <a:graphicData uri="http://schemas.openxmlformats.org/presentationml/2006/ole">
            <p:oleObj spid="_x0000_s36866" name="Document" r:id="rId3" imgW="9287874" imgH="5733243"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Communication</a:t>
            </a:r>
            <a:endParaRPr lang="en-US" dirty="0">
              <a:latin typeface="Arial" pitchFamily="34" charset="0"/>
              <a:cs typeface="Arial" pitchFamily="34" charset="0"/>
            </a:endParaRPr>
          </a:p>
        </p:txBody>
      </p:sp>
      <p:sp>
        <p:nvSpPr>
          <p:cNvPr id="3" name="TextBox 2"/>
          <p:cNvSpPr txBox="1"/>
          <p:nvPr/>
        </p:nvSpPr>
        <p:spPr>
          <a:xfrm>
            <a:off x="304800" y="1104900"/>
            <a:ext cx="6172200" cy="2400657"/>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Speaks clearly and concisely conveying information effectively in both group and one-on-one situations.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communication style and approach as necessary based on the audience’s non-verbal cues, level of expertise, understanding, or perspective.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complex information so that others clearly understand key messages.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openly, attentively, and patiently.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communication strategies with each individual and situation to motivate commitment or influence outcomes when needed.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Writes clearly and concisely.  Written communications utilize correct grammar, sentence structure and spelling, and are generally free of errors.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writing style based on the type of document being produced or the audience receiving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Accurately interprets written information and understands words, language, acronyms and/or terminology associated with internal and external Agencies with whom he/she interacts (e.g., mental health, substance abuse, criminal justice, court system, social services, presentence investigations, Parole and Probation, relevant community organizations). </a:t>
            </a:r>
            <a:endParaRPr lang="en-US" dirty="0"/>
          </a:p>
        </p:txBody>
      </p:sp>
      <p:graphicFrame>
        <p:nvGraphicFramePr>
          <p:cNvPr id="29702" name="Object 6"/>
          <p:cNvGraphicFramePr>
            <a:graphicFrameLocks noChangeAspect="1"/>
          </p:cNvGraphicFramePr>
          <p:nvPr/>
        </p:nvGraphicFramePr>
        <p:xfrm>
          <a:off x="463550" y="3578225"/>
          <a:ext cx="6454775" cy="4730750"/>
        </p:xfrm>
        <a:graphic>
          <a:graphicData uri="http://schemas.openxmlformats.org/presentationml/2006/ole">
            <p:oleObj spid="_x0000_s40962" name="Document" r:id="rId3" imgW="9287874" imgH="6817190"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PSO: Court </a:t>
            </a:r>
            <a:r>
              <a:rPr lang="en-US" dirty="0" smtClean="0"/>
              <a:t>Services</a:t>
            </a:r>
            <a:endParaRPr lang="en-US" dirty="0"/>
          </a:p>
        </p:txBody>
      </p:sp>
      <p:sp>
        <p:nvSpPr>
          <p:cNvPr id="10" name="Slide Number Placeholder 9"/>
          <p:cNvSpPr>
            <a:spLocks noGrp="1"/>
          </p:cNvSpPr>
          <p:nvPr>
            <p:ph type="sldNum" sz="quarter" idx="12"/>
          </p:nvPr>
        </p:nvSpPr>
        <p:spPr/>
        <p:txBody>
          <a:bodyPr/>
          <a:lstStyle/>
          <a:p>
            <a:fld id="{0672043B-6774-439B-B77B-9A13C4D9CACB}" type="slidenum">
              <a:rPr lang="en-US" smtClean="0"/>
              <a:pPr/>
              <a:t>2</a:t>
            </a:fld>
            <a:endParaRPr lang="en-US"/>
          </a:p>
        </p:txBody>
      </p:sp>
      <p:graphicFrame>
        <p:nvGraphicFramePr>
          <p:cNvPr id="3" name="Diagram 2"/>
          <p:cNvGraphicFramePr/>
          <p:nvPr/>
        </p:nvGraphicFramePr>
        <p:xfrm>
          <a:off x="457200" y="22098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4724400" cy="457200"/>
          </a:xfrm>
        </p:spPr>
        <p:txBody>
          <a:bodyPr/>
          <a:lstStyle/>
          <a:p>
            <a:r>
              <a:rPr lang="en-US" dirty="0" smtClean="0">
                <a:latin typeface="Arial" pitchFamily="34" charset="0"/>
                <a:cs typeface="Arial" pitchFamily="34" charset="0"/>
              </a:rPr>
              <a:t>Knowledge of Court Services Diagnostic Function</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Conducts criminal background investigations and analyzes data at the level necessary for a given situation.</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understanding of protocol and procedures for researching relevant background information and providing documentation regarding the least restrictive recommendations for release conditions.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can explain details of relevant programs and release conditions and circumstances in which each should or should not be applied (e.g., depending on charges, detention holds, repeat offenses).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differences in procedures for relevant District, Superior and Traffic courts as well as unique types of cases (e.g., sealed cases).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and applies the Agency’s Risk Assessment Protocol.</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supervision procedures and protocols within PSA necessary to process defendants, including how to make a determination of whether a defendant is in compliance with conditions of release.</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relevant information technology systems used to conduct investigations.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laws and statutes related to detention eligibility.</a:t>
            </a:r>
          </a:p>
        </p:txBody>
      </p:sp>
      <p:graphicFrame>
        <p:nvGraphicFramePr>
          <p:cNvPr id="1028" name="Object 4"/>
          <p:cNvGraphicFramePr>
            <a:graphicFrameLocks/>
          </p:cNvGraphicFramePr>
          <p:nvPr/>
        </p:nvGraphicFramePr>
        <p:xfrm>
          <a:off x="228600" y="3409950"/>
          <a:ext cx="6399213" cy="4699000"/>
        </p:xfrm>
        <a:graphic>
          <a:graphicData uri="http://schemas.openxmlformats.org/presentationml/2006/ole">
            <p:oleObj spid="_x0000_s1028" name="Document" r:id="rId3" imgW="9287874" imgH="6726380"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System and Regulatory Knowledge</a:t>
            </a:r>
            <a:r>
              <a:rPr lang="en-US" b="0" dirty="0" smtClean="0">
                <a:latin typeface="Arial" pitchFamily="34" charset="0"/>
                <a:cs typeface="Arial" pitchFamily="34" charset="0"/>
              </a:rPr>
              <a:t/>
            </a:r>
            <a:br>
              <a:rPr lang="en-US" b="0" dirty="0" smtClean="0">
                <a:latin typeface="Arial" pitchFamily="34" charset="0"/>
                <a:cs typeface="Arial" pitchFamily="34" charset="0"/>
              </a:rPr>
            </a:br>
            <a:endParaRPr lang="en-US" dirty="0">
              <a:latin typeface="Arial" pitchFamily="34" charset="0"/>
              <a:cs typeface="Arial" pitchFamily="34" charset="0"/>
            </a:endParaRPr>
          </a:p>
        </p:txBody>
      </p:sp>
      <p:sp>
        <p:nvSpPr>
          <p:cNvPr id="2049" name="Rectangle 1"/>
          <p:cNvSpPr>
            <a:spLocks noChangeArrowheads="1"/>
          </p:cNvSpPr>
          <p:nvPr/>
        </p:nvSpPr>
        <p:spPr bwMode="auto">
          <a:xfrm>
            <a:off x="304800" y="1143743"/>
            <a:ext cx="6096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Exhibits an understanding of relevant aspects of DC Superior Court and/or US District Court system operations, structure, and/or processes.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relevant operations of local surrounding law enforcement agencies and/or judicial systems (e.g., those relevant to a specific job such as Metropolitan Police Department, Virginia law enforcement, Probation and Parole, U.S. Capital Police, U.S. Park Police, U.S. Marshal Service, other pretrial agencies) in order to obtain and share information related to supervision, treatment, drug testing, and/or monitoring of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an understanding of federal, state, district, and agency policies, regulations, and laws regarding the safekeeping and release of the Agency’s information (e.g., personally identifiable information (PII), FOIA, treatment information, mental health information, etc.).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federal records management laws.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51" name="Object 3"/>
          <p:cNvGraphicFramePr>
            <a:graphicFrameLocks noChangeAspect="1"/>
          </p:cNvGraphicFramePr>
          <p:nvPr/>
        </p:nvGraphicFramePr>
        <p:xfrm>
          <a:off x="225425" y="3127375"/>
          <a:ext cx="6480175" cy="3008313"/>
        </p:xfrm>
        <a:graphic>
          <a:graphicData uri="http://schemas.openxmlformats.org/presentationml/2006/ole">
            <p:oleObj spid="_x0000_s30722" name="Document" r:id="rId3" imgW="9517054" imgH="4436687"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629400" cy="457200"/>
          </a:xfrm>
        </p:spPr>
        <p:txBody>
          <a:bodyPr/>
          <a:lstStyle/>
          <a:p>
            <a:pPr lvl="0"/>
            <a:r>
              <a:rPr lang="en-US" dirty="0" smtClean="0">
                <a:latin typeface="Arial" pitchFamily="34" charset="0"/>
                <a:ea typeface="Calibri" pitchFamily="34" charset="0"/>
                <a:cs typeface="Arial" pitchFamily="34" charset="0"/>
              </a:rPr>
              <a:t>District of Columbia Pretrial Services Agency (PSA) </a:t>
            </a:r>
            <a:br>
              <a:rPr lang="en-US" dirty="0" smtClean="0">
                <a:latin typeface="Arial" pitchFamily="34" charset="0"/>
                <a:ea typeface="Calibri" pitchFamily="34" charset="0"/>
                <a:cs typeface="Arial" pitchFamily="34" charset="0"/>
              </a:rPr>
            </a:br>
            <a:r>
              <a:rPr lang="en-US" dirty="0" smtClean="0">
                <a:latin typeface="Arial" pitchFamily="34" charset="0"/>
                <a:ea typeface="Calibri" pitchFamily="34" charset="0"/>
                <a:cs typeface="Arial" pitchFamily="34" charset="0"/>
              </a:rPr>
              <a:t>Organizational Knowledge</a:t>
            </a:r>
            <a:endParaRPr lang="en-US" dirty="0">
              <a:latin typeface="Arial" pitchFamily="34" charset="0"/>
              <a:cs typeface="Arial" pitchFamily="34" charset="0"/>
            </a:endParaRPr>
          </a:p>
        </p:txBody>
      </p:sp>
      <p:sp>
        <p:nvSpPr>
          <p:cNvPr id="18433" name="Rectangle 1"/>
          <p:cNvSpPr>
            <a:spLocks noChangeArrowheads="1"/>
          </p:cNvSpPr>
          <p:nvPr/>
        </p:nvSpPr>
        <p:spPr bwMode="auto">
          <a:xfrm>
            <a:off x="152400" y="1270337"/>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is able to communicate the vision, mission, and strategy of the PSA and how one’s work aligns with and integrates with other PSA programs and services.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understanding of how and why the PSA was established, including District of Columbia Superior Court and US District Court bail laws (e.g., The Bail Reform Act).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PSA’s various offices, programs, structure, and functions, and utilizes this knowledge to obtain information, or make suggestions, recommendations, or decisions. </a:t>
            </a:r>
          </a:p>
        </p:txBody>
      </p:sp>
      <p:graphicFrame>
        <p:nvGraphicFramePr>
          <p:cNvPr id="18434" name="Object 2"/>
          <p:cNvGraphicFramePr>
            <a:graphicFrameLocks noChangeAspect="1"/>
          </p:cNvGraphicFramePr>
          <p:nvPr/>
        </p:nvGraphicFramePr>
        <p:xfrm>
          <a:off x="228600" y="2514600"/>
          <a:ext cx="6400800" cy="2352675"/>
        </p:xfrm>
        <a:graphic>
          <a:graphicData uri="http://schemas.openxmlformats.org/presentationml/2006/ole">
            <p:oleObj spid="_x0000_s43010" name="Document" r:id="rId3" imgW="9422877" imgH="3465891"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Specific Program or Technical Area Knowledge </a:t>
            </a:r>
            <a:br>
              <a:rPr lang="en-US" dirty="0" smtClean="0"/>
            </a:br>
            <a:endParaRPr lang="en-US" dirty="0"/>
          </a:p>
        </p:txBody>
      </p:sp>
      <p:sp>
        <p:nvSpPr>
          <p:cNvPr id="3" name="TextBox 2"/>
          <p:cNvSpPr txBox="1"/>
          <p:nvPr/>
        </p:nvSpPr>
        <p:spPr>
          <a:xfrm>
            <a:off x="261604" y="1371600"/>
            <a:ext cx="3776996" cy="246221"/>
          </a:xfrm>
          <a:prstGeom prst="rect">
            <a:avLst/>
          </a:prstGeom>
          <a:noFill/>
        </p:spPr>
        <p:txBody>
          <a:bodyPr wrap="none" rtlCol="0">
            <a:spAutoFit/>
          </a:bodyPr>
          <a:lstStyle/>
          <a:p>
            <a:r>
              <a:rPr lang="en-US" sz="1000" dirty="0" smtClean="0">
                <a:latin typeface="Arial" pitchFamily="34" charset="0"/>
                <a:cs typeface="Arial" pitchFamily="34" charset="0"/>
              </a:rPr>
              <a:t>Choose those that apply to this person’s area of responsibility:</a:t>
            </a:r>
            <a:endParaRPr lang="en-US" sz="1000" dirty="0">
              <a:latin typeface="Arial" pitchFamily="34" charset="0"/>
              <a:cs typeface="Arial" pitchFamily="34" charset="0"/>
            </a:endParaRPr>
          </a:p>
        </p:txBody>
      </p:sp>
      <p:graphicFrame>
        <p:nvGraphicFramePr>
          <p:cNvPr id="19458" name="Object 2"/>
          <p:cNvGraphicFramePr>
            <a:graphicFrameLocks noChangeAspect="1"/>
          </p:cNvGraphicFramePr>
          <p:nvPr/>
        </p:nvGraphicFramePr>
        <p:xfrm>
          <a:off x="304800" y="1905000"/>
          <a:ext cx="6400800" cy="4133850"/>
        </p:xfrm>
        <a:graphic>
          <a:graphicData uri="http://schemas.openxmlformats.org/presentationml/2006/ole">
            <p:oleObj spid="_x0000_s44034" name="Document" r:id="rId3" imgW="9287874" imgH="5998824"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700" b="0" dirty="0" smtClean="0">
                <a:latin typeface="Arial" pitchFamily="34" charset="0"/>
                <a:cs typeface="Arial" pitchFamily="34" charset="0"/>
              </a:rPr>
              <a:t/>
            </a:r>
            <a:br>
              <a:rPr lang="en-US" sz="700" b="0" dirty="0" smtClean="0">
                <a:latin typeface="Arial" pitchFamily="34" charset="0"/>
                <a:cs typeface="Arial" pitchFamily="34" charset="0"/>
              </a:rPr>
            </a:br>
            <a:r>
              <a:rPr lang="en-US" dirty="0" smtClean="0">
                <a:latin typeface="Arial" pitchFamily="34" charset="0"/>
                <a:ea typeface="Cambria" pitchFamily="18" charset="0"/>
                <a:cs typeface="Arial" pitchFamily="34" charset="0"/>
              </a:rPr>
              <a:t>Computer Proficiency</a:t>
            </a:r>
            <a:endParaRPr lang="en-US" dirty="0"/>
          </a:p>
        </p:txBody>
      </p:sp>
      <p:sp>
        <p:nvSpPr>
          <p:cNvPr id="20481" name="Rectangle 1"/>
          <p:cNvSpPr>
            <a:spLocks noChangeArrowheads="1"/>
          </p:cNvSpPr>
          <p:nvPr/>
        </p:nvSpPr>
        <p:spPr bwMode="auto">
          <a:xfrm>
            <a:off x="228600" y="1422736"/>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Microsoft Office tools (Outlook, Word, Excel, and PowerPoint) required to perform job duties such as writing reports and letters, creating and updating logs, or producing presentations when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Performs basic computer operations (e.g., accessing drives).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knowledge of, accesses and uses relevant systems needed to perform job duties (e.g., PRISM, </a:t>
            </a:r>
            <a:r>
              <a:rPr lang="en-US" sz="1000" dirty="0" err="1" smtClean="0">
                <a:latin typeface="Arial" pitchFamily="34" charset="0"/>
                <a:cs typeface="Arial" pitchFamily="34" charset="0"/>
              </a:rPr>
              <a:t>Courtview</a:t>
            </a:r>
            <a:r>
              <a:rPr lang="en-US" sz="1000" dirty="0" smtClean="0">
                <a:latin typeface="Arial" pitchFamily="34" charset="0"/>
                <a:cs typeface="Arial" pitchFamily="34" charset="0"/>
              </a:rPr>
              <a:t>, JACCS, SMART, PACER, e-Agent, WALES, outside agency websites, NCIC, RMS, JUSTIS, G4S, </a:t>
            </a:r>
            <a:r>
              <a:rPr lang="en-US" sz="1000" dirty="0" err="1" smtClean="0">
                <a:latin typeface="Arial" pitchFamily="34" charset="0"/>
                <a:cs typeface="Arial" pitchFamily="34" charset="0"/>
              </a:rPr>
              <a:t>OMNIlink</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Accucare</a:t>
            </a:r>
            <a:r>
              <a:rPr lang="en-US" sz="1000" dirty="0" smtClean="0">
                <a:latin typeface="Arial" pitchFamily="34" charset="0"/>
                <a:cs typeface="Arial" pitchFamily="34" charset="0"/>
              </a:rPr>
              <a:t>; DTMS, Track-it).   </a:t>
            </a:r>
          </a:p>
        </p:txBody>
      </p:sp>
      <p:graphicFrame>
        <p:nvGraphicFramePr>
          <p:cNvPr id="20483" name="Object 3"/>
          <p:cNvGraphicFramePr>
            <a:graphicFrameLocks noChangeAspect="1"/>
          </p:cNvGraphicFramePr>
          <p:nvPr/>
        </p:nvGraphicFramePr>
        <p:xfrm>
          <a:off x="304800" y="3114675"/>
          <a:ext cx="6321425" cy="2173288"/>
        </p:xfrm>
        <a:graphic>
          <a:graphicData uri="http://schemas.openxmlformats.org/presentationml/2006/ole">
            <p:oleObj spid="_x0000_s31746" name="Document" r:id="rId3" imgW="9287874" imgH="3195625"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Interpersonal Skills</a:t>
            </a:r>
            <a:endParaRPr lang="en-US" dirty="0">
              <a:latin typeface="Arial" pitchFamily="34" charset="0"/>
              <a:cs typeface="Arial" pitchFamily="34" charset="0"/>
            </a:endParaRPr>
          </a:p>
        </p:txBody>
      </p:sp>
      <p:sp>
        <p:nvSpPr>
          <p:cNvPr id="20481" name="Rectangle 1"/>
          <p:cNvSpPr>
            <a:spLocks noChangeArrowheads="1"/>
          </p:cNvSpPr>
          <p:nvPr/>
        </p:nvSpPr>
        <p:spPr bwMode="auto">
          <a:xfrm>
            <a:off x="228600" y="1371599"/>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Fosters relationships; builds rapport with others from various demographic backgrounds (e.g., educational, socioeconomic, racial, etc.) and individuals who have varying personal histories and personalities.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sensitivity to others’ needs, opinions, background, circumstances, and concerns.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objectivity in situations.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Resolves conflicts or disagreements in a constructive way.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appreciation for differences in perspectives and opinions.</a:t>
            </a:r>
          </a:p>
        </p:txBody>
      </p:sp>
      <p:graphicFrame>
        <p:nvGraphicFramePr>
          <p:cNvPr id="21507" name="Object 3"/>
          <p:cNvGraphicFramePr>
            <a:graphicFrameLocks/>
          </p:cNvGraphicFramePr>
          <p:nvPr/>
        </p:nvGraphicFramePr>
        <p:xfrm>
          <a:off x="304800" y="3060700"/>
          <a:ext cx="6321425" cy="3617913"/>
        </p:xfrm>
        <a:graphic>
          <a:graphicData uri="http://schemas.openxmlformats.org/presentationml/2006/ole">
            <p:oleObj spid="_x0000_s32770" name="Document" r:id="rId3" imgW="9287874" imgH="5315592"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Teamwork</a:t>
            </a:r>
            <a:endParaRPr lang="en-US" dirty="0">
              <a:latin typeface="Arial" pitchFamily="34" charset="0"/>
              <a:cs typeface="Arial" pitchFamily="34" charset="0"/>
            </a:endParaRPr>
          </a:p>
        </p:txBody>
      </p:sp>
      <p:sp>
        <p:nvSpPr>
          <p:cNvPr id="22529" name="Rectangle 1"/>
          <p:cNvSpPr>
            <a:spLocks noChangeArrowheads="1"/>
          </p:cNvSpPr>
          <p:nvPr/>
        </p:nvSpPr>
        <p:spPr bwMode="auto">
          <a:xfrm>
            <a:off x="304800" y="1178003"/>
            <a:ext cx="64008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Develops and maintains positive and professional working relationships with coworkers.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Collaborates, supports, and cooperates with others to accomplish Unit and Agency goals.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Readily shares relevant information, knowledge, and ideas with team members when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others are kept informed when necessary and involves the appropriate individuals in key decisions when needed.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through with commitments to the team and can be relied upon to complete own responsibilities</a:t>
            </a:r>
          </a:p>
        </p:txBody>
      </p:sp>
      <p:graphicFrame>
        <p:nvGraphicFramePr>
          <p:cNvPr id="22531" name="Object 3"/>
          <p:cNvGraphicFramePr>
            <a:graphicFrameLocks noChangeAspect="1"/>
          </p:cNvGraphicFramePr>
          <p:nvPr/>
        </p:nvGraphicFramePr>
        <p:xfrm>
          <a:off x="304800" y="2981325"/>
          <a:ext cx="6453188" cy="3565525"/>
        </p:xfrm>
        <a:graphic>
          <a:graphicData uri="http://schemas.openxmlformats.org/presentationml/2006/ole">
            <p:oleObj spid="_x0000_s33794" name="Document" r:id="rId3" imgW="9287874" imgH="5146946"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10485</TotalTime>
  <Words>1444</Words>
  <Application>Microsoft Office PowerPoint</Application>
  <PresentationFormat>On-screen Show (4:3)</PresentationFormat>
  <Paragraphs>108</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Median</vt:lpstr>
      <vt:lpstr>Document</vt:lpstr>
      <vt:lpstr>PreTrial Services Agency Competencies</vt:lpstr>
      <vt:lpstr>PSO: Court Services</vt:lpstr>
      <vt:lpstr>Knowledge of Court Services Diagnostic Function</vt:lpstr>
      <vt:lpstr>System and Regulatory Knowledge </vt:lpstr>
      <vt:lpstr>District of Columbia Pretrial Services Agency (PSA)  Organizational Knowledge</vt:lpstr>
      <vt:lpstr>Additional Specific Program or Technical Area Knowledge  </vt:lpstr>
      <vt:lpstr> Computer Proficiency</vt:lpstr>
      <vt:lpstr>Interpersonal Skills</vt:lpstr>
      <vt:lpstr>Teamwork</vt:lpstr>
      <vt:lpstr>Customer Service Orientation</vt:lpstr>
      <vt:lpstr>Initiative</vt:lpstr>
      <vt:lpstr>Conscientiousness</vt:lpstr>
      <vt:lpstr>Planning and Organizing</vt:lpstr>
      <vt:lpstr>Critical Thinking and Problem Solving</vt:lpstr>
      <vt:lpstr>Adaptability</vt:lpstr>
      <vt:lpstr>Communication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dc:creator>
  <cp:lastModifiedBy>childressr</cp:lastModifiedBy>
  <cp:revision>18</cp:revision>
  <dcterms:created xsi:type="dcterms:W3CDTF">2011-04-19T14:35:25Z</dcterms:created>
  <dcterms:modified xsi:type="dcterms:W3CDTF">2011-07-01T18:16:30Z</dcterms:modified>
</cp:coreProperties>
</file>