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1"/>
  </p:notesMasterIdLst>
  <p:sldIdLst>
    <p:sldId id="256" r:id="rId2"/>
    <p:sldId id="260" r:id="rId3"/>
    <p:sldId id="257" r:id="rId4"/>
    <p:sldId id="261" r:id="rId5"/>
    <p:sldId id="274" r:id="rId6"/>
    <p:sldId id="275" r:id="rId7"/>
    <p:sldId id="262" r:id="rId8"/>
    <p:sldId id="276" r:id="rId9"/>
    <p:sldId id="277" r:id="rId10"/>
    <p:sldId id="263" r:id="rId11"/>
    <p:sldId id="264" r:id="rId12"/>
    <p:sldId id="265" r:id="rId13"/>
    <p:sldId id="269" r:id="rId14"/>
    <p:sldId id="266" r:id="rId15"/>
    <p:sldId id="267" r:id="rId16"/>
    <p:sldId id="270" r:id="rId17"/>
    <p:sldId id="271" r:id="rId18"/>
    <p:sldId id="268" r:id="rId19"/>
    <p:sldId id="272" r:id="rId20"/>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1" d="100"/>
          <a:sy n="81" d="100"/>
        </p:scale>
        <p:origin x="-780" y="34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r>
            <a:rPr lang="en-US" sz="1000" dirty="0" smtClean="0"/>
            <a:t>Knowledge of Community Treatment Specialist Technical Procedures and Protocol</a:t>
          </a:r>
          <a:endParaRPr lang="en-US" sz="1000" dirty="0"/>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Initiative</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Adaptability</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t>Interpersonal Skills</a:t>
          </a:r>
          <a:endParaRPr lang="en-US" sz="1000" dirty="0"/>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212AF63D-0117-4CA6-86AA-56AD7FCB6488}">
      <dgm:prSet phldrT="[Text]" custT="1"/>
      <dgm:spPr>
        <a:solidFill>
          <a:schemeClr val="accent4">
            <a:lumMod val="20000"/>
            <a:lumOff val="80000"/>
            <a:alpha val="90000"/>
          </a:schemeClr>
        </a:solidFill>
      </dgm:spPr>
      <dgm:t>
        <a:bodyPr/>
        <a:lstStyle/>
        <a:p>
          <a:r>
            <a:rPr lang="en-US" sz="1000" dirty="0" smtClean="0"/>
            <a:t>Teamwork</a:t>
          </a:r>
          <a:endParaRPr lang="en-US" sz="1000" dirty="0"/>
        </a:p>
      </dgm:t>
    </dgm:pt>
    <dgm:pt modelId="{CEDF8FED-AC2E-4326-B204-A570AD7C75F2}" type="parTrans" cxnId="{63EF1A9C-F93B-4BA4-8C08-800B9B97FCFE}">
      <dgm:prSet/>
      <dgm:spPr/>
      <dgm:t>
        <a:bodyPr/>
        <a:lstStyle/>
        <a:p>
          <a:endParaRPr lang="en-US"/>
        </a:p>
      </dgm:t>
    </dgm:pt>
    <dgm:pt modelId="{DB615B81-DAEF-472E-9332-2C1CE4F2F03F}" type="sibTrans" cxnId="{63EF1A9C-F93B-4BA4-8C08-800B9B97FCFE}">
      <dgm:prSet/>
      <dgm:spPr/>
      <dgm:t>
        <a:bodyPr/>
        <a:lstStyle/>
        <a:p>
          <a:endParaRPr lang="en-US"/>
        </a:p>
      </dgm:t>
    </dgm:pt>
    <dgm:pt modelId="{022AC184-FB50-4E46-9CCA-C7DDAA351DCC}">
      <dgm:prSet phldrT="[Text]" custT="1"/>
      <dgm:spPr>
        <a:solidFill>
          <a:schemeClr val="accent4">
            <a:lumMod val="20000"/>
            <a:lumOff val="80000"/>
            <a:alpha val="90000"/>
          </a:schemeClr>
        </a:solidFill>
      </dgm:spPr>
      <dgm:t>
        <a:bodyPr/>
        <a:lstStyle/>
        <a:p>
          <a:r>
            <a:rPr lang="en-US" sz="1000" dirty="0" smtClean="0"/>
            <a:t>Customer Service Orientation</a:t>
          </a:r>
          <a:endParaRPr lang="en-US" sz="1000" dirty="0"/>
        </a:p>
      </dgm:t>
    </dgm:pt>
    <dgm:pt modelId="{149E2783-D09A-4B0D-BCC3-4C4BC1F31C52}" type="parTrans" cxnId="{E378F8B0-F350-44F2-8EB2-59DD42F23A0E}">
      <dgm:prSet/>
      <dgm:spPr/>
      <dgm:t>
        <a:bodyPr/>
        <a:lstStyle/>
        <a:p>
          <a:endParaRPr lang="en-US"/>
        </a:p>
      </dgm:t>
    </dgm:pt>
    <dgm:pt modelId="{14954DE9-5C19-49C2-9E27-7FF2F3253C9C}" type="sibTrans" cxnId="{E378F8B0-F350-44F2-8EB2-59DD42F23A0E}">
      <dgm:prSet/>
      <dgm:spPr/>
      <dgm:t>
        <a:bodyPr/>
        <a:lstStyle/>
        <a:p>
          <a:endParaRPr lang="en-US"/>
        </a:p>
      </dgm:t>
    </dgm:pt>
    <dgm:pt modelId="{38E11A2E-7FFB-4D57-B796-2E8AE5149622}">
      <dgm:prSet phldrT="[Text]" custT="1"/>
      <dgm:spPr>
        <a:solidFill>
          <a:schemeClr val="accent4">
            <a:lumMod val="20000"/>
            <a:lumOff val="80000"/>
            <a:alpha val="90000"/>
          </a:schemeClr>
        </a:solidFill>
      </dgm:spPr>
      <dgm:t>
        <a:bodyPr/>
        <a:lstStyle/>
        <a:p>
          <a:r>
            <a:rPr lang="en-US" sz="1000" dirty="0" smtClean="0"/>
            <a:t>Conscientiousness</a:t>
          </a:r>
          <a:endParaRPr lang="en-US" sz="1000" dirty="0"/>
        </a:p>
      </dgm:t>
    </dgm:pt>
    <dgm:pt modelId="{ED29F448-622C-4FBB-BF86-EC8398A61EDF}" type="parTrans" cxnId="{8E130459-485D-418A-9DB7-07734F4F1A69}">
      <dgm:prSet/>
      <dgm:spPr/>
      <dgm:t>
        <a:bodyPr/>
        <a:lstStyle/>
        <a:p>
          <a:endParaRPr lang="en-US"/>
        </a:p>
      </dgm:t>
    </dgm:pt>
    <dgm:pt modelId="{45475A2E-63D3-4ED3-860C-7399B2365BBB}" type="sibTrans" cxnId="{8E130459-485D-418A-9DB7-07734F4F1A69}">
      <dgm:prSet/>
      <dgm:spPr/>
      <dgm:t>
        <a:bodyPr/>
        <a:lstStyle/>
        <a:p>
          <a:endParaRPr lang="en-US"/>
        </a:p>
      </dgm:t>
    </dgm:pt>
    <dgm:pt modelId="{EE063A16-9878-4FD6-B217-F626F2691C24}">
      <dgm:prSet phldrT="[Text]" custT="1"/>
      <dgm:spPr>
        <a:solidFill>
          <a:schemeClr val="accent4">
            <a:lumMod val="20000"/>
            <a:lumOff val="80000"/>
            <a:alpha val="90000"/>
          </a:schemeClr>
        </a:solidFill>
      </dgm:spPr>
      <dgm:t>
        <a:bodyPr/>
        <a:lstStyle/>
        <a:p>
          <a:r>
            <a:rPr lang="en-US" sz="1000" dirty="0" smtClean="0"/>
            <a:t>Planning and Organizing</a:t>
          </a:r>
          <a:endParaRPr lang="en-US" sz="1000" dirty="0"/>
        </a:p>
      </dgm:t>
    </dgm:pt>
    <dgm:pt modelId="{F2D3E490-4005-4FC0-B0D4-17DCC141D4A1}" type="parTrans" cxnId="{11601714-F245-4DDC-8062-C5BA84B68B67}">
      <dgm:prSet/>
      <dgm:spPr/>
      <dgm:t>
        <a:bodyPr/>
        <a:lstStyle/>
        <a:p>
          <a:endParaRPr lang="en-US"/>
        </a:p>
      </dgm:t>
    </dgm:pt>
    <dgm:pt modelId="{93D0CA04-9357-4F7D-BEEB-0DCF1E2C01E3}" type="sibTrans" cxnId="{11601714-F245-4DDC-8062-C5BA84B68B67}">
      <dgm:prSet/>
      <dgm:spPr/>
      <dgm:t>
        <a:bodyPr/>
        <a:lstStyle/>
        <a:p>
          <a:endParaRPr lang="en-US"/>
        </a:p>
      </dgm:t>
    </dgm:pt>
    <dgm:pt modelId="{32C04470-32A7-46B6-8316-FCECF6663868}">
      <dgm:prSet phldrT="[Text]" custT="1"/>
      <dgm:spPr>
        <a:solidFill>
          <a:schemeClr val="accent4">
            <a:lumMod val="20000"/>
            <a:lumOff val="80000"/>
            <a:alpha val="90000"/>
          </a:schemeClr>
        </a:solidFill>
      </dgm:spPr>
      <dgm:t>
        <a:bodyPr/>
        <a:lstStyle/>
        <a:p>
          <a:r>
            <a:rPr lang="en-US" sz="1000" dirty="0" smtClean="0"/>
            <a:t>Critical Thinking and Problem Solving</a:t>
          </a:r>
          <a:endParaRPr lang="en-US" sz="1000" dirty="0"/>
        </a:p>
      </dgm:t>
    </dgm:pt>
    <dgm:pt modelId="{80702BB4-0F2F-44D5-BA61-79714F12F192}" type="parTrans" cxnId="{88ACB365-60A1-4D61-B922-5D3D56B58D07}">
      <dgm:prSet/>
      <dgm:spPr/>
      <dgm:t>
        <a:bodyPr/>
        <a:lstStyle/>
        <a:p>
          <a:endParaRPr lang="en-US"/>
        </a:p>
      </dgm:t>
    </dgm:pt>
    <dgm:pt modelId="{3DD59910-E579-4A09-B201-82DEE075B847}" type="sibTrans" cxnId="{88ACB365-60A1-4D61-B922-5D3D56B58D07}">
      <dgm:prSet/>
      <dgm:spPr/>
      <dgm:t>
        <a:bodyPr/>
        <a:lstStyle/>
        <a:p>
          <a:endParaRPr lang="en-US"/>
        </a:p>
      </dgm:t>
    </dgm:pt>
    <dgm:pt modelId="{844311B6-8F9F-4A67-9EC9-5B85BB3E93F3}">
      <dgm:prSet phldrT="[Text]" custT="1"/>
      <dgm:spPr>
        <a:solidFill>
          <a:schemeClr val="accent4">
            <a:lumMod val="20000"/>
            <a:lumOff val="80000"/>
            <a:alpha val="90000"/>
          </a:schemeClr>
        </a:solidFill>
      </dgm:spPr>
      <dgm:t>
        <a:bodyPr/>
        <a:lstStyle/>
        <a:p>
          <a:r>
            <a:rPr lang="en-US" sz="1000" dirty="0" smtClean="0"/>
            <a:t>Communication</a:t>
          </a:r>
          <a:endParaRPr lang="en-US" sz="1000" dirty="0"/>
        </a:p>
      </dgm:t>
    </dgm:pt>
    <dgm:pt modelId="{1F275DCD-BA5C-4B68-8AB5-5CC75217E2D3}" type="parTrans" cxnId="{32373E03-C64B-4133-80CD-B367159C343B}">
      <dgm:prSet/>
      <dgm:spPr/>
      <dgm:t>
        <a:bodyPr/>
        <a:lstStyle/>
        <a:p>
          <a:endParaRPr lang="en-US"/>
        </a:p>
      </dgm:t>
    </dgm:pt>
    <dgm:pt modelId="{4E7B2931-7DE9-4900-92D9-CDDF2E3F8DF9}" type="sibTrans" cxnId="{32373E03-C64B-4133-80CD-B367159C343B}">
      <dgm:prSet/>
      <dgm:spPr/>
      <dgm:t>
        <a:bodyPr/>
        <a:lstStyle/>
        <a:p>
          <a:endParaRPr lang="en-US"/>
        </a:p>
      </dgm:t>
    </dgm:pt>
    <dgm:pt modelId="{0E3C3ED5-33AD-4212-8214-DADD0A4ABCB9}">
      <dgm:prSet phldrT="[Text]" custT="1"/>
      <dgm:spPr>
        <a:solidFill>
          <a:schemeClr val="accent4">
            <a:lumMod val="20000"/>
            <a:lumOff val="80000"/>
            <a:alpha val="90000"/>
          </a:schemeClr>
        </a:solidFill>
      </dgm:spPr>
      <dgm:t>
        <a:bodyPr/>
        <a:lstStyle/>
        <a:p>
          <a:r>
            <a:rPr lang="en-US" sz="1000" dirty="0" smtClean="0"/>
            <a:t>Knowledge of Mental Health Disorders and Treatment</a:t>
          </a:r>
          <a:endParaRPr lang="en-US" sz="1000" dirty="0"/>
        </a:p>
      </dgm:t>
    </dgm:pt>
    <dgm:pt modelId="{97A90DDB-3421-4C2A-8926-845E811A9969}" type="parTrans" cxnId="{AB99E3ED-3B8D-42E9-ACB8-10DF8349796C}">
      <dgm:prSet/>
      <dgm:spPr/>
      <dgm:t>
        <a:bodyPr/>
        <a:lstStyle/>
        <a:p>
          <a:endParaRPr lang="en-US"/>
        </a:p>
      </dgm:t>
    </dgm:pt>
    <dgm:pt modelId="{22BDC7E5-E812-409C-B1A1-E41251EF895A}" type="sibTrans" cxnId="{AB99E3ED-3B8D-42E9-ACB8-10DF8349796C}">
      <dgm:prSet/>
      <dgm:spPr/>
      <dgm:t>
        <a:bodyPr/>
        <a:lstStyle/>
        <a:p>
          <a:endParaRPr lang="en-US"/>
        </a:p>
      </dgm:t>
    </dgm:pt>
    <dgm:pt modelId="{1A5BB3A9-2193-4519-B0AC-9BE408ACC2A6}">
      <dgm:prSet phldrT="[Text]" custT="1"/>
      <dgm:spPr>
        <a:solidFill>
          <a:schemeClr val="accent4">
            <a:lumMod val="20000"/>
            <a:lumOff val="80000"/>
            <a:alpha val="90000"/>
          </a:schemeClr>
        </a:solidFill>
      </dgm:spPr>
      <dgm:t>
        <a:bodyPr/>
        <a:lstStyle/>
        <a:p>
          <a:r>
            <a:rPr lang="en-US" sz="1000" dirty="0" smtClean="0"/>
            <a:t>Knowledge of Substance-Related Treatment</a:t>
          </a:r>
          <a:endParaRPr lang="en-US" sz="1000" dirty="0"/>
        </a:p>
      </dgm:t>
    </dgm:pt>
    <dgm:pt modelId="{8B53058E-4945-4344-ABBE-DEA90496E190}" type="parTrans" cxnId="{8414ABA6-CA3D-424B-A561-09995C89824F}">
      <dgm:prSet/>
      <dgm:spPr/>
      <dgm:t>
        <a:bodyPr/>
        <a:lstStyle/>
        <a:p>
          <a:endParaRPr lang="en-US"/>
        </a:p>
      </dgm:t>
    </dgm:pt>
    <dgm:pt modelId="{FA1B0610-F778-495C-BD52-EDC7F2C3C312}" type="sibTrans" cxnId="{8414ABA6-CA3D-424B-A561-09995C89824F}">
      <dgm:prSet/>
      <dgm:spPr/>
      <dgm:t>
        <a:bodyPr/>
        <a:lstStyle/>
        <a:p>
          <a:endParaRPr lang="en-US"/>
        </a:p>
      </dgm:t>
    </dgm:pt>
    <dgm:pt modelId="{42B2916B-6A0B-407E-8E24-32CA4B17499C}">
      <dgm:prSet phldrT="[Text]" custT="1"/>
      <dgm:spPr>
        <a:solidFill>
          <a:schemeClr val="accent4">
            <a:lumMod val="20000"/>
            <a:lumOff val="80000"/>
            <a:alpha val="90000"/>
          </a:schemeClr>
        </a:solidFill>
      </dgm:spPr>
      <dgm:t>
        <a:bodyPr/>
        <a:lstStyle/>
        <a:p>
          <a:r>
            <a:rPr lang="en-US" sz="1000" dirty="0" smtClean="0"/>
            <a:t>System and Regulatory Knowledge</a:t>
          </a:r>
          <a:endParaRPr lang="en-US" sz="1000" dirty="0"/>
        </a:p>
      </dgm:t>
    </dgm:pt>
    <dgm:pt modelId="{2E193317-5176-41E1-ACAD-3E3110BEC9CF}" type="parTrans" cxnId="{17F33547-C8EC-4CDA-BE70-51DC08694A1F}">
      <dgm:prSet/>
      <dgm:spPr/>
      <dgm:t>
        <a:bodyPr/>
        <a:lstStyle/>
        <a:p>
          <a:endParaRPr lang="en-US"/>
        </a:p>
      </dgm:t>
    </dgm:pt>
    <dgm:pt modelId="{E07E1A83-2956-4023-8728-2FC8974E7A95}" type="sibTrans" cxnId="{17F33547-C8EC-4CDA-BE70-51DC08694A1F}">
      <dgm:prSet/>
      <dgm:spPr/>
      <dgm:t>
        <a:bodyPr/>
        <a:lstStyle/>
        <a:p>
          <a:endParaRPr lang="en-US"/>
        </a:p>
      </dgm:t>
    </dgm:pt>
    <dgm:pt modelId="{EDD71F09-5EC5-473C-A65C-358AEA163D5B}">
      <dgm:prSet phldrT="[Text]" custT="1"/>
      <dgm:spPr>
        <a:solidFill>
          <a:schemeClr val="accent4">
            <a:lumMod val="20000"/>
            <a:lumOff val="80000"/>
            <a:alpha val="90000"/>
          </a:schemeClr>
        </a:solidFill>
      </dgm:spPr>
      <dgm:t>
        <a:bodyPr/>
        <a:lstStyle/>
        <a:p>
          <a:r>
            <a:rPr lang="en-US" sz="1000" dirty="0" smtClean="0"/>
            <a:t>PSA Organizational Knowledge</a:t>
          </a:r>
          <a:br>
            <a:rPr lang="en-US" sz="1000" dirty="0" smtClean="0"/>
          </a:br>
          <a:r>
            <a:rPr lang="en-US" sz="1000" dirty="0" smtClean="0"/>
            <a:t>--Treatment Program</a:t>
          </a:r>
          <a:endParaRPr lang="en-US" sz="1000" dirty="0"/>
        </a:p>
      </dgm:t>
    </dgm:pt>
    <dgm:pt modelId="{96A67A25-14BE-4F3D-B792-846ED82EA589}" type="parTrans" cxnId="{F40E2156-C4B7-4435-ACCE-E63B50BC7FAE}">
      <dgm:prSet/>
      <dgm:spPr/>
      <dgm:t>
        <a:bodyPr/>
        <a:lstStyle/>
        <a:p>
          <a:endParaRPr lang="en-US"/>
        </a:p>
      </dgm:t>
    </dgm:pt>
    <dgm:pt modelId="{CFE3945B-9B82-40AA-8CF6-A8EC785B410A}" type="sibTrans" cxnId="{F40E2156-C4B7-4435-ACCE-E63B50BC7FAE}">
      <dgm:prSet/>
      <dgm:spPr/>
      <dgm:t>
        <a:bodyPr/>
        <a:lstStyle/>
        <a:p>
          <a:endParaRPr lang="en-US"/>
        </a:p>
      </dgm:t>
    </dgm:pt>
    <dgm:pt modelId="{B9BD66CD-1D3E-4E94-896A-E79308044DE8}">
      <dgm:prSet phldrT="[Text]" custT="1"/>
      <dgm:spPr>
        <a:solidFill>
          <a:schemeClr val="accent4">
            <a:lumMod val="20000"/>
            <a:lumOff val="80000"/>
            <a:alpha val="90000"/>
          </a:schemeClr>
        </a:solidFill>
      </dgm:spPr>
      <dgm:t>
        <a:bodyPr/>
        <a:lstStyle/>
        <a:p>
          <a:r>
            <a:rPr lang="en-US" sz="1000" dirty="0" smtClean="0"/>
            <a:t>Computer Proficiency</a:t>
          </a:r>
          <a:endParaRPr lang="en-US" sz="1000" dirty="0"/>
        </a:p>
      </dgm:t>
    </dgm:pt>
    <dgm:pt modelId="{2761FF79-A409-45EC-B8FE-0CC37A776C31}" type="parTrans" cxnId="{BA9821A5-DB88-4CFF-BBBB-513AE3570257}">
      <dgm:prSet/>
      <dgm:spPr/>
      <dgm:t>
        <a:bodyPr/>
        <a:lstStyle/>
        <a:p>
          <a:endParaRPr lang="en-US"/>
        </a:p>
      </dgm:t>
    </dgm:pt>
    <dgm:pt modelId="{29828FA3-59D0-409E-BCAB-7D3484EEF87F}" type="sibTrans" cxnId="{BA9821A5-DB88-4CFF-BBBB-513AE3570257}">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163786"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189341">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13384">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CF84D5F2-9DDB-46D8-B391-45B91EA3DA63}" type="presOf" srcId="{EDD71F09-5EC5-473C-A65C-358AEA163D5B}" destId="{82D3B971-386A-4C5C-B42D-DC3E1A661EB2}" srcOrd="0" destOrd="4" presId="urn:microsoft.com/office/officeart/2005/8/layout/vList5"/>
    <dgm:cxn modelId="{1C7F83B0-8CED-4C99-B999-3A39BEA42357}" srcId="{FEDED611-2C1E-44AE-ABFE-9CADDD9A58F9}" destId="{7C1C1326-FC90-4868-A63C-E664ACEC1FF2}" srcOrd="0"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11601714-F245-4DDC-8062-C5BA84B68B67}" srcId="{43AE83C2-AC13-4342-A0F1-4DE148D7D4F6}" destId="{EE063A16-9878-4FD6-B217-F626F2691C24}" srcOrd="2" destOrd="0" parTransId="{F2D3E490-4005-4FC0-B0D4-17DCC141D4A1}" sibTransId="{93D0CA04-9357-4F7D-BEEB-0DCF1E2C01E3}"/>
    <dgm:cxn modelId="{88ACB365-60A1-4D61-B922-5D3D56B58D07}" srcId="{43AE83C2-AC13-4342-A0F1-4DE148D7D4F6}" destId="{32C04470-32A7-46B6-8316-FCECF6663868}" srcOrd="3" destOrd="0" parTransId="{80702BB4-0F2F-44D5-BA61-79714F12F192}" sibTransId="{3DD59910-E579-4A09-B201-82DEE075B847}"/>
    <dgm:cxn modelId="{B2B998E2-6298-4FAB-A10C-3E4C48353CC2}" srcId="{FD5BAAB5-8BE8-4DF3-8DF7-99058DCED65F}" destId="{69E905AC-407D-4F34-B751-C3F824DD9BE0}" srcOrd="0" destOrd="0" parTransId="{3E9052E2-EB92-4F13-BDDC-7BB147EA0B45}" sibTransId="{FD6EE5A2-047D-4A54-9485-A0E53273CC44}"/>
    <dgm:cxn modelId="{8955AC4F-2D8E-4A25-B67F-A593168D220C}" type="presOf" srcId="{D7D89B30-D5F0-4AE1-85DC-06605178CFC2}" destId="{782FDD58-3D46-4644-9DC1-736CE099A54A}" srcOrd="0" destOrd="0" presId="urn:microsoft.com/office/officeart/2005/8/layout/vList5"/>
    <dgm:cxn modelId="{1DED53F2-3A88-476A-B2E9-618880CCD12F}" type="presOf" srcId="{0E3C3ED5-33AD-4212-8214-DADD0A4ABCB9}" destId="{82D3B971-386A-4C5C-B42D-DC3E1A661EB2}" srcOrd="0" destOrd="1" presId="urn:microsoft.com/office/officeart/2005/8/layout/vList5"/>
    <dgm:cxn modelId="{874D5425-7CCE-48D0-AF5A-117B021CF333}" srcId="{68037241-0DB4-4813-9143-F0E9266B40FD}" destId="{29EA8F2E-7FEF-444E-8DE6-AB258D823770}" srcOrd="0"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E378F8B0-F350-44F2-8EB2-59DD42F23A0E}" srcId="{FD5BAAB5-8BE8-4DF3-8DF7-99058DCED65F}" destId="{022AC184-FB50-4E46-9CCA-C7DDAA351DCC}" srcOrd="2" destOrd="0" parTransId="{149E2783-D09A-4B0D-BCC3-4C4BC1F31C52}" sibTransId="{14954DE9-5C19-49C2-9E27-7FF2F3253C9C}"/>
    <dgm:cxn modelId="{17F33547-C8EC-4CDA-BE70-51DC08694A1F}" srcId="{68037241-0DB4-4813-9143-F0E9266B40FD}" destId="{42B2916B-6A0B-407E-8E24-32CA4B17499C}" srcOrd="3" destOrd="0" parTransId="{2E193317-5176-41E1-ACAD-3E3110BEC9CF}" sibTransId="{E07E1A83-2956-4023-8728-2FC8974E7A95}"/>
    <dgm:cxn modelId="{F89CB8F7-9963-46FC-A023-C6FB5536CB20}" type="presOf" srcId="{7C1C1326-FC90-4868-A63C-E664ACEC1FF2}" destId="{F1BA9655-1B22-46D4-83AF-98007378FC0E}" srcOrd="0" destOrd="0" presId="urn:microsoft.com/office/officeart/2005/8/layout/vList5"/>
    <dgm:cxn modelId="{F40E2156-C4B7-4435-ACCE-E63B50BC7FAE}" srcId="{68037241-0DB4-4813-9143-F0E9266B40FD}" destId="{EDD71F09-5EC5-473C-A65C-358AEA163D5B}" srcOrd="4" destOrd="0" parTransId="{96A67A25-14BE-4F3D-B792-846ED82EA589}" sibTransId="{CFE3945B-9B82-40AA-8CF6-A8EC785B410A}"/>
    <dgm:cxn modelId="{13FFD62A-6ECD-40BF-994B-7EC92D7FE88C}" type="presOf" srcId="{38E11A2E-7FFB-4D57-B796-2E8AE5149622}" destId="{BDD4BF51-862B-4576-B43C-26D1DD97AF5C}" srcOrd="0" destOrd="1" presId="urn:microsoft.com/office/officeart/2005/8/layout/vList5"/>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14DE336-44E4-4565-9EAA-52CE1EBBF498}" type="presOf" srcId="{69E905AC-407D-4F34-B751-C3F824DD9BE0}" destId="{CB8F06E6-523E-40A5-BB9A-4F4E0D33CC9F}" srcOrd="0" destOrd="0" presId="urn:microsoft.com/office/officeart/2005/8/layout/vList5"/>
    <dgm:cxn modelId="{92FA53E4-C6C6-4E05-9512-34F7205FDF96}" type="presOf" srcId="{FD5BAAB5-8BE8-4DF3-8DF7-99058DCED65F}" destId="{80790DD6-A1BA-430C-AB89-55CE9EC91724}" srcOrd="0" destOrd="0" presId="urn:microsoft.com/office/officeart/2005/8/layout/vList5"/>
    <dgm:cxn modelId="{63EF1A9C-F93B-4BA4-8C08-800B9B97FCFE}" srcId="{FD5BAAB5-8BE8-4DF3-8DF7-99058DCED65F}" destId="{212AF63D-0117-4CA6-86AA-56AD7FCB6488}" srcOrd="1" destOrd="0" parTransId="{CEDF8FED-AC2E-4326-B204-A570AD7C75F2}" sibTransId="{DB615B81-DAEF-472E-9332-2C1CE4F2F03F}"/>
    <dgm:cxn modelId="{481FC95B-34D3-4447-8583-72D2ADFD42D4}" type="presOf" srcId="{32C04470-32A7-46B6-8316-FCECF6663868}" destId="{BDD4BF51-862B-4576-B43C-26D1DD97AF5C}" srcOrd="0" destOrd="3" presId="urn:microsoft.com/office/officeart/2005/8/layout/vList5"/>
    <dgm:cxn modelId="{994DAD08-6BA0-4B57-844B-277364A5018A}" type="presOf" srcId="{B9BD66CD-1D3E-4E94-896A-E79308044DE8}" destId="{82D3B971-386A-4C5C-B42D-DC3E1A661EB2}" srcOrd="0" destOrd="5" presId="urn:microsoft.com/office/officeart/2005/8/layout/vList5"/>
    <dgm:cxn modelId="{32373E03-C64B-4133-80CD-B367159C343B}" srcId="{FEDED611-2C1E-44AE-ABFE-9CADDD9A58F9}" destId="{844311B6-8F9F-4A67-9EC9-5B85BB3E93F3}" srcOrd="1" destOrd="0" parTransId="{1F275DCD-BA5C-4B68-8AB5-5CC75217E2D3}" sibTransId="{4E7B2931-7DE9-4900-92D9-CDDF2E3F8DF9}"/>
    <dgm:cxn modelId="{DD9344AA-581F-43FF-B55B-4DA365942E69}" type="presOf" srcId="{022AC184-FB50-4E46-9CCA-C7DDAA351DCC}" destId="{CB8F06E6-523E-40A5-BB9A-4F4E0D33CC9F}" srcOrd="0" destOrd="2" presId="urn:microsoft.com/office/officeart/2005/8/layout/vList5"/>
    <dgm:cxn modelId="{8414ABA6-CA3D-424B-A561-09995C89824F}" srcId="{68037241-0DB4-4813-9143-F0E9266B40FD}" destId="{1A5BB3A9-2193-4519-B0AC-9BE408ACC2A6}" srcOrd="2" destOrd="0" parTransId="{8B53058E-4945-4344-ABBE-DEA90496E190}" sibTransId="{FA1B0610-F778-495C-BD52-EDC7F2C3C312}"/>
    <dgm:cxn modelId="{AB99E3ED-3B8D-42E9-ACB8-10DF8349796C}" srcId="{68037241-0DB4-4813-9143-F0E9266B40FD}" destId="{0E3C3ED5-33AD-4212-8214-DADD0A4ABCB9}" srcOrd="1" destOrd="0" parTransId="{97A90DDB-3421-4C2A-8926-845E811A9969}" sibTransId="{22BDC7E5-E812-409C-B1A1-E41251EF895A}"/>
    <dgm:cxn modelId="{2B625662-51AC-4E43-843C-CDE28179DE9A}" type="presOf" srcId="{844311B6-8F9F-4A67-9EC9-5B85BB3E93F3}" destId="{F1BA9655-1B22-46D4-83AF-98007378FC0E}" srcOrd="0" destOrd="1" presId="urn:microsoft.com/office/officeart/2005/8/layout/vList5"/>
    <dgm:cxn modelId="{04D01803-8B0A-4B71-94E5-6708408EC310}" type="presOf" srcId="{1A5BB3A9-2193-4519-B0AC-9BE408ACC2A6}" destId="{82D3B971-386A-4C5C-B42D-DC3E1A661EB2}" srcOrd="0" destOrd="2" presId="urn:microsoft.com/office/officeart/2005/8/layout/vList5"/>
    <dgm:cxn modelId="{3E326779-6755-48BE-86A2-16B054EAC6B8}" type="presOf" srcId="{212AF63D-0117-4CA6-86AA-56AD7FCB6488}" destId="{CB8F06E6-523E-40A5-BB9A-4F4E0D33CC9F}" srcOrd="0" destOrd="1" presId="urn:microsoft.com/office/officeart/2005/8/layout/vList5"/>
    <dgm:cxn modelId="{110B549A-D6A5-4DC6-A6E1-AD1FE11D39C4}" type="presOf" srcId="{42B2916B-6A0B-407E-8E24-32CA4B17499C}" destId="{82D3B971-386A-4C5C-B42D-DC3E1A661EB2}" srcOrd="0" destOrd="3" presId="urn:microsoft.com/office/officeart/2005/8/layout/vList5"/>
    <dgm:cxn modelId="{714C9788-D0A5-4B99-973C-73DFCE6D32AE}" srcId="{D7D89B30-D5F0-4AE1-85DC-06605178CFC2}" destId="{FD5BAAB5-8BE8-4DF3-8DF7-99058DCED65F}" srcOrd="1" destOrd="0" parTransId="{A9CD6EFF-27D7-46A6-8177-A3BC3460F081}" sibTransId="{A9C6F1A5-705F-4050-8F02-DAB9983994AA}"/>
    <dgm:cxn modelId="{BA9821A5-DB88-4CFF-BBBB-513AE3570257}" srcId="{68037241-0DB4-4813-9143-F0E9266B40FD}" destId="{B9BD66CD-1D3E-4E94-896A-E79308044DE8}" srcOrd="5" destOrd="0" parTransId="{2761FF79-A409-45EC-B8FE-0CC37A776C31}" sibTransId="{29828FA3-59D0-409E-BCAB-7D3484EEF87F}"/>
    <dgm:cxn modelId="{143A6F07-EE92-44D6-AAEC-9802C839F226}" type="presOf" srcId="{29EA8F2E-7FEF-444E-8DE6-AB258D823770}" destId="{82D3B971-386A-4C5C-B42D-DC3E1A661EB2}" srcOrd="0" destOrd="0"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36E929FD-DDA0-4FDE-8E29-1EAAC17BD08A}" srcId="{43AE83C2-AC13-4342-A0F1-4DE148D7D4F6}" destId="{B86FCB96-814A-4CEB-8E9D-39B375F594D4}" srcOrd="0" destOrd="0" parTransId="{CF6246B9-2948-479C-9F09-2B9DEC13FFF7}" sibTransId="{982958CB-8963-4CF5-963C-A4A82A984825}"/>
    <dgm:cxn modelId="{8E130459-485D-418A-9DB7-07734F4F1A69}" srcId="{43AE83C2-AC13-4342-A0F1-4DE148D7D4F6}" destId="{38E11A2E-7FFB-4D57-B796-2E8AE5149622}" srcOrd="1" destOrd="0" parTransId="{ED29F448-622C-4FBB-BF86-EC8398A61EDF}" sibTransId="{45475A2E-63D3-4ED3-860C-7399B2365BBB}"/>
    <dgm:cxn modelId="{7C7AB0D7-A8DF-4A1B-A27C-B498E81E2FD2}" type="presOf" srcId="{EE063A16-9878-4FD6-B217-F626F2691C24}" destId="{BDD4BF51-862B-4576-B43C-26D1DD97AF5C}" srcOrd="0" destOrd="2"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614758" y="-1346869"/>
          <a:ext cx="1156477"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Knowledge of Community Treatment Specialist Technical Procedures and Protocol</a:t>
          </a:r>
          <a:endParaRPr lang="en-US" sz="1000" kern="1200" dirty="0"/>
        </a:p>
        <a:p>
          <a:pPr marL="57150" lvl="1" indent="-57150" algn="l" defTabSz="444500">
            <a:lnSpc>
              <a:spcPct val="90000"/>
            </a:lnSpc>
            <a:spcBef>
              <a:spcPct val="0"/>
            </a:spcBef>
            <a:spcAft>
              <a:spcPct val="15000"/>
            </a:spcAft>
            <a:buChar char="••"/>
          </a:pPr>
          <a:r>
            <a:rPr lang="en-US" sz="1000" kern="1200" dirty="0" smtClean="0"/>
            <a:t>Knowledge of Mental Health Disorders and Treatment</a:t>
          </a:r>
          <a:endParaRPr lang="en-US" sz="1000" kern="1200" dirty="0"/>
        </a:p>
        <a:p>
          <a:pPr marL="57150" lvl="1" indent="-57150" algn="l" defTabSz="444500">
            <a:lnSpc>
              <a:spcPct val="90000"/>
            </a:lnSpc>
            <a:spcBef>
              <a:spcPct val="0"/>
            </a:spcBef>
            <a:spcAft>
              <a:spcPct val="15000"/>
            </a:spcAft>
            <a:buChar char="••"/>
          </a:pPr>
          <a:r>
            <a:rPr lang="en-US" sz="1000" kern="1200" dirty="0" smtClean="0"/>
            <a:t>Knowledge of Substance-Related Treatment</a:t>
          </a:r>
          <a:endParaRPr lang="en-US" sz="1000" kern="1200" dirty="0"/>
        </a:p>
        <a:p>
          <a:pPr marL="57150" lvl="1" indent="-57150" algn="l" defTabSz="444500">
            <a:lnSpc>
              <a:spcPct val="90000"/>
            </a:lnSpc>
            <a:spcBef>
              <a:spcPct val="0"/>
            </a:spcBef>
            <a:spcAft>
              <a:spcPct val="15000"/>
            </a:spcAft>
            <a:buChar char="••"/>
          </a:pPr>
          <a:r>
            <a:rPr lang="en-US" sz="1000" kern="1200" dirty="0" smtClean="0"/>
            <a:t>System and Regulatory Knowledge</a:t>
          </a:r>
          <a:endParaRPr lang="en-US" sz="1000" kern="1200" dirty="0"/>
        </a:p>
        <a:p>
          <a:pPr marL="57150" lvl="1" indent="-57150" algn="l" defTabSz="444500">
            <a:lnSpc>
              <a:spcPct val="90000"/>
            </a:lnSpc>
            <a:spcBef>
              <a:spcPct val="0"/>
            </a:spcBef>
            <a:spcAft>
              <a:spcPct val="15000"/>
            </a:spcAft>
            <a:buChar char="••"/>
          </a:pPr>
          <a:r>
            <a:rPr lang="en-US" sz="1000" kern="1200" dirty="0" smtClean="0"/>
            <a:t>PSA Organizational Knowledge</a:t>
          </a:r>
          <a:br>
            <a:rPr lang="en-US" sz="1000" kern="1200" dirty="0" smtClean="0"/>
          </a:br>
          <a:r>
            <a:rPr lang="en-US" sz="1000" kern="1200" dirty="0" smtClean="0"/>
            <a:t>--Treatment Program</a:t>
          </a:r>
          <a:endParaRPr lang="en-US" sz="1000" kern="1200" dirty="0"/>
        </a:p>
        <a:p>
          <a:pPr marL="57150" lvl="1" indent="-57150" algn="l" defTabSz="444500">
            <a:lnSpc>
              <a:spcPct val="90000"/>
            </a:lnSpc>
            <a:spcBef>
              <a:spcPct val="0"/>
            </a:spcBef>
            <a:spcAft>
              <a:spcPct val="15000"/>
            </a:spcAft>
            <a:buChar char="••"/>
          </a:pPr>
          <a:r>
            <a:rPr lang="en-US" sz="1000" kern="1200" dirty="0" smtClean="0"/>
            <a:t>Computer Proficiency</a:t>
          </a:r>
          <a:endParaRPr lang="en-US" sz="1000" kern="1200" dirty="0"/>
        </a:p>
      </dsp:txBody>
      <dsp:txXfrm rot="5400000">
        <a:off x="3614758" y="-1346869"/>
        <a:ext cx="1156477" cy="3946350"/>
      </dsp:txXfrm>
    </dsp:sp>
    <dsp:sp modelId="{578424C7-D8B1-4DF0-9585-3BF63D56A9AB}">
      <dsp:nvSpPr>
        <dsp:cNvPr id="0" name=""/>
        <dsp:cNvSpPr/>
      </dsp:nvSpPr>
      <dsp:spPr>
        <a:xfrm>
          <a:off x="0" y="0"/>
          <a:ext cx="2219822" cy="1250486"/>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19822" cy="1250486"/>
      </dsp:txXfrm>
    </dsp:sp>
    <dsp:sp modelId="{CB8F06E6-523E-40A5-BB9A-4F4E0D33CC9F}">
      <dsp:nvSpPr>
        <dsp:cNvPr id="0" name=""/>
        <dsp:cNvSpPr/>
      </dsp:nvSpPr>
      <dsp:spPr>
        <a:xfrm rot="5400000">
          <a:off x="3891700" y="-303636"/>
          <a:ext cx="610790"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Interpersonal Skills</a:t>
          </a:r>
          <a:endParaRPr lang="en-US" sz="1000" kern="1200" dirty="0"/>
        </a:p>
        <a:p>
          <a:pPr marL="57150" lvl="1" indent="-57150" algn="l" defTabSz="444500">
            <a:lnSpc>
              <a:spcPct val="90000"/>
            </a:lnSpc>
            <a:spcBef>
              <a:spcPct val="0"/>
            </a:spcBef>
            <a:spcAft>
              <a:spcPct val="15000"/>
            </a:spcAft>
            <a:buChar char="••"/>
          </a:pPr>
          <a:r>
            <a:rPr lang="en-US" sz="1000" kern="1200" dirty="0" smtClean="0"/>
            <a:t>Teamwork</a:t>
          </a:r>
          <a:endParaRPr lang="en-US" sz="1000" kern="1200" dirty="0"/>
        </a:p>
        <a:p>
          <a:pPr marL="57150" lvl="1" indent="-57150" algn="l" defTabSz="444500">
            <a:lnSpc>
              <a:spcPct val="90000"/>
            </a:lnSpc>
            <a:spcBef>
              <a:spcPct val="0"/>
            </a:spcBef>
            <a:spcAft>
              <a:spcPct val="15000"/>
            </a:spcAft>
            <a:buChar char="••"/>
          </a:pPr>
          <a:r>
            <a:rPr lang="en-US" sz="1000" kern="1200" dirty="0" smtClean="0"/>
            <a:t>Customer Service Orientation</a:t>
          </a:r>
          <a:endParaRPr lang="en-US" sz="1000" kern="1200" dirty="0"/>
        </a:p>
      </dsp:txBody>
      <dsp:txXfrm rot="5400000">
        <a:off x="3891700" y="-303636"/>
        <a:ext cx="610790" cy="3950208"/>
      </dsp:txXfrm>
    </dsp:sp>
    <dsp:sp modelId="{80790DD6-A1BA-430C-AB89-55CE9EC91724}">
      <dsp:nvSpPr>
        <dsp:cNvPr id="0" name=""/>
        <dsp:cNvSpPr/>
      </dsp:nvSpPr>
      <dsp:spPr>
        <a:xfrm>
          <a:off x="0" y="1289723"/>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1289723"/>
        <a:ext cx="2221992" cy="763488"/>
      </dsp:txXfrm>
    </dsp:sp>
    <dsp:sp modelId="{BDD4BF51-862B-4576-B43C-26D1DD97AF5C}">
      <dsp:nvSpPr>
        <dsp:cNvPr id="0" name=""/>
        <dsp:cNvSpPr/>
      </dsp:nvSpPr>
      <dsp:spPr>
        <a:xfrm rot="5400000">
          <a:off x="3850826" y="498026"/>
          <a:ext cx="692538"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Conscientiousness</a:t>
          </a:r>
          <a:endParaRPr lang="en-US" sz="1000" kern="1200" dirty="0"/>
        </a:p>
        <a:p>
          <a:pPr marL="57150" lvl="1" indent="-57150" algn="l" defTabSz="444500">
            <a:lnSpc>
              <a:spcPct val="90000"/>
            </a:lnSpc>
            <a:spcBef>
              <a:spcPct val="0"/>
            </a:spcBef>
            <a:spcAft>
              <a:spcPct val="15000"/>
            </a:spcAft>
            <a:buChar char="••"/>
          </a:pPr>
          <a:r>
            <a:rPr lang="en-US" sz="1000" kern="1200" dirty="0" smtClean="0"/>
            <a:t>Planning and Organizing</a:t>
          </a:r>
          <a:endParaRPr lang="en-US" sz="1000" kern="1200" dirty="0"/>
        </a:p>
        <a:p>
          <a:pPr marL="57150" lvl="1" indent="-57150" algn="l" defTabSz="444500">
            <a:lnSpc>
              <a:spcPct val="90000"/>
            </a:lnSpc>
            <a:spcBef>
              <a:spcPct val="0"/>
            </a:spcBef>
            <a:spcAft>
              <a:spcPct val="15000"/>
            </a:spcAft>
            <a:buChar char="••"/>
          </a:pPr>
          <a:r>
            <a:rPr lang="en-US" sz="1000" kern="1200" dirty="0" smtClean="0"/>
            <a:t>Critical Thinking and Problem Solving</a:t>
          </a:r>
          <a:endParaRPr lang="en-US" sz="1000" kern="1200" dirty="0"/>
        </a:p>
      </dsp:txBody>
      <dsp:txXfrm rot="5400000">
        <a:off x="3850826" y="498026"/>
        <a:ext cx="692538" cy="3950208"/>
      </dsp:txXfrm>
    </dsp:sp>
    <dsp:sp modelId="{AD8929E8-58D4-4C46-AF1C-08450C62C440}">
      <dsp:nvSpPr>
        <dsp:cNvPr id="0" name=""/>
        <dsp:cNvSpPr/>
      </dsp:nvSpPr>
      <dsp:spPr>
        <a:xfrm>
          <a:off x="0" y="2091386"/>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2091386"/>
        <a:ext cx="2221992" cy="763488"/>
      </dsp:txXfrm>
    </dsp:sp>
    <dsp:sp modelId="{F1BA9655-1B22-46D4-83AF-98007378FC0E}">
      <dsp:nvSpPr>
        <dsp:cNvPr id="0" name=""/>
        <dsp:cNvSpPr/>
      </dsp:nvSpPr>
      <dsp:spPr>
        <a:xfrm rot="5400000">
          <a:off x="3891700" y="1299689"/>
          <a:ext cx="610790"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Adaptability</a:t>
          </a:r>
          <a:endParaRPr lang="en-US" sz="1000" kern="1200" dirty="0"/>
        </a:p>
        <a:p>
          <a:pPr marL="57150" lvl="1" indent="-57150" algn="l" defTabSz="444500">
            <a:lnSpc>
              <a:spcPct val="90000"/>
            </a:lnSpc>
            <a:spcBef>
              <a:spcPct val="0"/>
            </a:spcBef>
            <a:spcAft>
              <a:spcPct val="15000"/>
            </a:spcAft>
            <a:buChar char="••"/>
          </a:pPr>
          <a:r>
            <a:rPr lang="en-US" sz="1000" kern="1200" dirty="0" smtClean="0"/>
            <a:t>Communication</a:t>
          </a:r>
          <a:endParaRPr lang="en-US" sz="1000" kern="1200" dirty="0"/>
        </a:p>
      </dsp:txBody>
      <dsp:txXfrm rot="5400000">
        <a:off x="3891700" y="1299689"/>
        <a:ext cx="610790" cy="3950208"/>
      </dsp:txXfrm>
    </dsp:sp>
    <dsp:sp modelId="{4DEEE612-3434-482A-8CEA-3DC4016F1EB9}">
      <dsp:nvSpPr>
        <dsp:cNvPr id="0" name=""/>
        <dsp:cNvSpPr/>
      </dsp:nvSpPr>
      <dsp:spPr>
        <a:xfrm>
          <a:off x="0" y="2893049"/>
          <a:ext cx="2221992" cy="76348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2893049"/>
        <a:ext cx="2221992" cy="76348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8" name="Content Placeholder 8"/>
          <p:cNvSpPr>
            <a:spLocks noGrp="1"/>
          </p:cNvSpPr>
          <p:nvPr>
            <p:ph sz="quarter" idx="1"/>
          </p:nvPr>
        </p:nvSpPr>
        <p:spPr>
          <a:xfrm>
            <a:off x="228600" y="1447800"/>
            <a:ext cx="6248400" cy="1690577"/>
          </a:xfrm>
          <a:prstGeom prst="rect">
            <a:avLst/>
          </a:prstGeom>
        </p:spPr>
        <p:txBody>
          <a:bodyPr/>
          <a:lstStyle>
            <a:lvl1pPr>
              <a:buClrTx/>
              <a:buSzPct val="100000"/>
              <a:buFont typeface="Arial" pitchFamily="34" charset="0"/>
              <a:buChar char="•"/>
              <a:defRPr lang="en-US" sz="1000" kern="1200" dirty="0" smtClean="0">
                <a:solidFill>
                  <a:schemeClr val="tx1"/>
                </a:solidFill>
                <a:latin typeface="Arial" pitchFamily="34" charset="0"/>
                <a:ea typeface="+mn-ea"/>
                <a:cs typeface="Arial" pitchFamily="34" charset="0"/>
              </a:defRPr>
            </a:lvl1pPr>
            <a:lvl2pPr>
              <a:buNone/>
              <a:defRPr/>
            </a:lvl2pPr>
          </a:lstStyle>
          <a:p>
            <a:pPr marL="114300" lvl="0" indent="-114300" algn="l" defTabSz="914400" rtl="0" eaLnBrk="1" fontAlgn="base" latinLnBrk="0" hangingPunct="1">
              <a:spcBef>
                <a:spcPct val="0"/>
              </a:spcBef>
              <a:spcAft>
                <a:spcPct val="0"/>
              </a:spcAft>
              <a:buSzPct val="120000"/>
              <a:buFont typeface="Arial" pitchFamily="34" charset="0"/>
              <a:buChar char="•"/>
            </a:pPr>
            <a:r>
              <a:rPr lang="en-US" dirty="0" smtClean="0"/>
              <a:t>Click to edit Master text styles</a:t>
            </a:r>
          </a:p>
          <a:p>
            <a:pPr marL="114300" lvl="0" indent="-114300" algn="l" defTabSz="914400" rtl="0" eaLnBrk="1" fontAlgn="base" latinLnBrk="0" hangingPunct="1">
              <a:spcBef>
                <a:spcPct val="0"/>
              </a:spcBef>
              <a:spcAft>
                <a:spcPct val="0"/>
              </a:spcAft>
              <a:buSzPct val="120000"/>
              <a:buFont typeface="Arial" pitchFamily="34" charset="0"/>
              <a:buChar char="•"/>
            </a:pPr>
            <a:endParaRPr lang="en-US" dirty="0" smtClean="0"/>
          </a:p>
          <a:p>
            <a:pPr marL="114300" lvl="0" indent="-114300" algn="l" defTabSz="914400" rtl="0" eaLnBrk="1" fontAlgn="base" latinLnBrk="0" hangingPunct="1">
              <a:spcBef>
                <a:spcPct val="0"/>
              </a:spcBef>
              <a:spcAft>
                <a:spcPct val="0"/>
              </a:spcAft>
              <a:buSzPct val="120000"/>
              <a:buFont typeface="Arial" pitchFamily="34" charset="0"/>
              <a:buChar char="•"/>
            </a:pPr>
            <a:endParaRPr lang="en-US" dirty="0" smtClean="0"/>
          </a:p>
          <a:p>
            <a:pPr marL="114300" lvl="0" indent="-114300" algn="l" defTabSz="914400" rtl="0" eaLnBrk="1" fontAlgn="base" latinLnBrk="0" hangingPunct="1">
              <a:spcBef>
                <a:spcPct val="0"/>
              </a:spcBef>
              <a:spcAft>
                <a:spcPct val="0"/>
              </a:spcAft>
              <a:buSzPct val="120000"/>
              <a:buFont typeface="Arial" pitchFamily="34" charset="0"/>
              <a:buChar char="•"/>
            </a:pPr>
            <a:endParaRPr lang="en-US" dirty="0" smtClean="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6" name="TextBox 5"/>
          <p:cNvSpPr txBox="1"/>
          <p:nvPr userDrawn="1"/>
        </p:nvSpPr>
        <p:spPr>
          <a:xfrm>
            <a:off x="304800" y="1371600"/>
            <a:ext cx="6172200" cy="523220"/>
          </a:xfrm>
          <a:prstGeom prst="rect">
            <a:avLst/>
          </a:prstGeom>
          <a:noFill/>
        </p:spPr>
        <p:txBody>
          <a:bodyPr wrap="square" rtlCol="0">
            <a:spAutoFit/>
          </a:bodyPr>
          <a:lstStyle/>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13.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14.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15.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19.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16.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17.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0.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15.docx"/><Relationship Id="rId2" Type="http://schemas.openxmlformats.org/officeDocument/2006/relationships/slideLayout" Target="../slideLayouts/slideLayout21.xml"/><Relationship Id="rId1" Type="http://schemas.openxmlformats.org/officeDocument/2006/relationships/vmlDrawing" Target="../drawings/vmlDrawing15.v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Office_Word_Document16.docx"/><Relationship Id="rId2" Type="http://schemas.openxmlformats.org/officeDocument/2006/relationships/slideLayout" Target="../slideLayouts/slideLayout18.xml"/><Relationship Id="rId1" Type="http://schemas.openxmlformats.org/officeDocument/2006/relationships/vmlDrawing" Target="../drawings/vmlDrawing16.v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Office_Word_Document17.docx"/><Relationship Id="rId2" Type="http://schemas.openxmlformats.org/officeDocument/2006/relationships/slideLayout" Target="../slideLayouts/slideLayout22.xml"/><Relationship Id="rId1" Type="http://schemas.openxmlformats.org/officeDocument/2006/relationships/vmlDrawing" Target="../drawings/vmlDrawing17.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1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3.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4.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PSO: Community Treatment 	Specialist</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Computer Proficiency</a:t>
            </a:r>
            <a:endParaRPr lang="en-US" dirty="0"/>
          </a:p>
        </p:txBody>
      </p:sp>
      <p:sp>
        <p:nvSpPr>
          <p:cNvPr id="20481" name="Rectangle 1"/>
          <p:cNvSpPr>
            <a:spLocks noChangeArrowheads="1"/>
          </p:cNvSpPr>
          <p:nvPr/>
        </p:nvSpPr>
        <p:spPr bwMode="auto">
          <a:xfrm>
            <a:off x="228600" y="1422736"/>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Microsoft Office tools (Outlook, Word, Excel, and PowerPoint) required to perform job duties such as writing reports and letters, creating and updating logs, or producing presentations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Performs basic computer operations (e.g., accessing drives).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knowledge of, accesses and uses relevant systems needed to perform job duties (e.g.,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DTMS, Track-it).   </a:t>
            </a:r>
          </a:p>
        </p:txBody>
      </p:sp>
      <p:graphicFrame>
        <p:nvGraphicFramePr>
          <p:cNvPr id="20483" name="Object 3"/>
          <p:cNvGraphicFramePr>
            <a:graphicFrameLocks noChangeAspect="1"/>
          </p:cNvGraphicFramePr>
          <p:nvPr/>
        </p:nvGraphicFramePr>
        <p:xfrm>
          <a:off x="304800" y="3113088"/>
          <a:ext cx="6367463" cy="2187575"/>
        </p:xfrm>
        <a:graphic>
          <a:graphicData uri="http://schemas.openxmlformats.org/presentationml/2006/ole">
            <p:oleObj spid="_x0000_s2050" name="Document" r:id="rId3" imgW="9287874" imgH="3195625"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Interpersonal Skills</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371599"/>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relationships; builds rapport with others from various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way.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p:txBody>
      </p:sp>
      <p:graphicFrame>
        <p:nvGraphicFramePr>
          <p:cNvPr id="21507" name="Object 3"/>
          <p:cNvGraphicFramePr>
            <a:graphicFrameLocks/>
          </p:cNvGraphicFramePr>
          <p:nvPr/>
        </p:nvGraphicFramePr>
        <p:xfrm>
          <a:off x="304800" y="3070225"/>
          <a:ext cx="6367463" cy="3635375"/>
        </p:xfrm>
        <a:graphic>
          <a:graphicData uri="http://schemas.openxmlformats.org/presentationml/2006/ole">
            <p:oleObj spid="_x0000_s3074" name="Document" r:id="rId3" imgW="9287874" imgH="5315592"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Teamwork</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178003"/>
            <a:ext cx="64008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Develops and maintains positive and professional working relationships with coworkers.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Unit and Agency goals.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Readily shares relevant information, knowledge, and ideas with team members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others are kept informed when necessary and involves the appropriate individuals in key decisions when needed.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through with commitments to the team and can be relied upon to complete own responsibilities</a:t>
            </a:r>
          </a:p>
        </p:txBody>
      </p:sp>
      <p:graphicFrame>
        <p:nvGraphicFramePr>
          <p:cNvPr id="22531" name="Object 3"/>
          <p:cNvGraphicFramePr>
            <a:graphicFrameLocks noChangeAspect="1"/>
          </p:cNvGraphicFramePr>
          <p:nvPr/>
        </p:nvGraphicFramePr>
        <p:xfrm>
          <a:off x="304800" y="2982913"/>
          <a:ext cx="6465888" cy="3581400"/>
        </p:xfrm>
        <a:graphic>
          <a:graphicData uri="http://schemas.openxmlformats.org/presentationml/2006/ole">
            <p:oleObj spid="_x0000_s4098" name="Document" r:id="rId3" imgW="9287874" imgH="5146946"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Customer Service Orientation</a:t>
            </a:r>
            <a:endParaRPr lang="en-US" dirty="0">
              <a:latin typeface="Arial" pitchFamily="34" charset="0"/>
              <a:cs typeface="Arial" pitchFamily="34" charset="0"/>
            </a:endParaRPr>
          </a:p>
        </p:txBody>
      </p:sp>
      <p:sp>
        <p:nvSpPr>
          <p:cNvPr id="3" name="TextBox 2"/>
          <p:cNvSpPr txBox="1"/>
          <p:nvPr/>
        </p:nvSpPr>
        <p:spPr>
          <a:xfrm>
            <a:off x="304800" y="1371600"/>
            <a:ext cx="6172200" cy="1908215"/>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sound judgment within established guidelines to resolve customer-related problems.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Builds relationships with other agencies and partners and uses these resources efficiently and effectively to achieve objectives.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Shares information with other agencies when appropriate and responds promptly, thoughtfully and thoroughly to other agencies’ requests or needs.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04800" y="3124200"/>
          <a:ext cx="6367463" cy="3875088"/>
        </p:xfrm>
        <a:graphic>
          <a:graphicData uri="http://schemas.openxmlformats.org/presentationml/2006/ole">
            <p:oleObj spid="_x0000_s8194" name="Document" r:id="rId3" imgW="9287874" imgH="5673064"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Initiative</a:t>
            </a:r>
            <a:endParaRPr lang="en-US" dirty="0">
              <a:latin typeface="Arial" pitchFamily="34" charset="0"/>
              <a:cs typeface="Arial" pitchFamily="34" charset="0"/>
            </a:endParaRPr>
          </a:p>
        </p:txBody>
      </p:sp>
      <p:sp>
        <p:nvSpPr>
          <p:cNvPr id="3" name="TextBox 2"/>
          <p:cNvSpPr txBox="1"/>
          <p:nvPr/>
        </p:nvSpPr>
        <p:spPr>
          <a:xfrm>
            <a:off x="304800" y="1371600"/>
            <a:ext cx="6172200" cy="1323439"/>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ideas for change.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perseverance in achieving objectives; stays focused and persistent and remains committed to objectives despite obstacles.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positive outlook and stays motivated when dealing with difficult individuals/situations or when things do not go as planned or recommended.</a:t>
            </a:r>
            <a:endParaRPr lang="en-US" dirty="0"/>
          </a:p>
        </p:txBody>
      </p:sp>
      <p:graphicFrame>
        <p:nvGraphicFramePr>
          <p:cNvPr id="23555" name="Object 3"/>
          <p:cNvGraphicFramePr>
            <a:graphicFrameLocks noChangeAspect="1"/>
          </p:cNvGraphicFramePr>
          <p:nvPr/>
        </p:nvGraphicFramePr>
        <p:xfrm>
          <a:off x="304800" y="3048000"/>
          <a:ext cx="6367463" cy="4365625"/>
        </p:xfrm>
        <a:graphic>
          <a:graphicData uri="http://schemas.openxmlformats.org/presentationml/2006/ole">
            <p:oleObj spid="_x0000_s5122" name="Document" r:id="rId3" imgW="9287874" imgH="6375395"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Conscientiousness</a:t>
            </a:r>
            <a:endParaRPr lang="en-US" dirty="0">
              <a:latin typeface="Arial" pitchFamily="34" charset="0"/>
              <a:cs typeface="Arial" pitchFamily="34" charset="0"/>
            </a:endParaRPr>
          </a:p>
        </p:txBody>
      </p:sp>
      <p:sp>
        <p:nvSpPr>
          <p:cNvPr id="3" name="TextBox 2"/>
          <p:cNvSpPr txBox="1"/>
          <p:nvPr/>
        </p:nvSpPr>
        <p:spPr>
          <a:xfrm>
            <a:off x="304800" y="1293674"/>
            <a:ext cx="6172200" cy="175432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follows through consistently.</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Attends to important details.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on top of activities to ensure appropriate and timely follow through.</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Produces work that meets Unit objectives, Agency standards, and/or customer expectations.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situations that may require flexibility or a modification of an existing procedure, and seeks approval for changes at the appropriate times. </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61938" y="3124200"/>
          <a:ext cx="6367462" cy="3516313"/>
        </p:xfrm>
        <a:graphic>
          <a:graphicData uri="http://schemas.openxmlformats.org/presentationml/2006/ole">
            <p:oleObj spid="_x0000_s6146" name="Document" r:id="rId3" imgW="9287874" imgH="5140460"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Planning and Organizing</a:t>
            </a:r>
            <a:endParaRPr lang="en-US" dirty="0">
              <a:latin typeface="Arial" pitchFamily="34" charset="0"/>
              <a:cs typeface="Arial" pitchFamily="34" charset="0"/>
            </a:endParaRPr>
          </a:p>
        </p:txBody>
      </p:sp>
      <p:sp>
        <p:nvSpPr>
          <p:cNvPr id="3" name="TextBox 2"/>
          <p:cNvSpPr txBox="1"/>
          <p:nvPr/>
        </p:nvSpPr>
        <p:spPr>
          <a:xfrm>
            <a:off x="304800" y="1371600"/>
            <a:ext cx="6172200" cy="1754326"/>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organizes, and manages records or files efficiently, completely, and promptly.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workday to organize, prioritize and accomplish day-to-day job duties.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tasks as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7652" name="Object 4"/>
          <p:cNvGraphicFramePr>
            <a:graphicFrameLocks/>
          </p:cNvGraphicFramePr>
          <p:nvPr/>
        </p:nvGraphicFramePr>
        <p:xfrm>
          <a:off x="228600" y="3200400"/>
          <a:ext cx="6367463" cy="2590800"/>
        </p:xfrm>
        <a:graphic>
          <a:graphicData uri="http://schemas.openxmlformats.org/presentationml/2006/ole">
            <p:oleObj spid="_x0000_s9218" name="Document" r:id="rId3" imgW="9287874" imgH="3794535"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Critical Thinking and Problem Solving</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integrating information and assessing relevant input and data to respond to questions and make appropriate decisions based on available information.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when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relevant data, asks probing questions, and secures additional information in order to understand a problem or situation.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viable solutions to problems. </a:t>
            </a:r>
          </a:p>
          <a:p>
            <a:endParaRPr lang="en-US" dirty="0"/>
          </a:p>
        </p:txBody>
      </p:sp>
      <p:graphicFrame>
        <p:nvGraphicFramePr>
          <p:cNvPr id="28676" name="Object 4"/>
          <p:cNvGraphicFramePr>
            <a:graphicFrameLocks/>
          </p:cNvGraphicFramePr>
          <p:nvPr/>
        </p:nvGraphicFramePr>
        <p:xfrm>
          <a:off x="271463" y="3276600"/>
          <a:ext cx="6369050" cy="3025775"/>
        </p:xfrm>
        <a:graphic>
          <a:graphicData uri="http://schemas.openxmlformats.org/presentationml/2006/ole">
            <p:oleObj spid="_x0000_s10242" name="Document" r:id="rId3" imgW="9287874" imgH="4432002" progId="Word.Document.12">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Adaptability</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 new ways of performing tasks to enhance productivity.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p>
          <a:p>
            <a:endParaRPr lang="en-US" dirty="0"/>
          </a:p>
        </p:txBody>
      </p:sp>
      <p:graphicFrame>
        <p:nvGraphicFramePr>
          <p:cNvPr id="25604" name="Object 4"/>
          <p:cNvGraphicFramePr>
            <a:graphicFrameLocks/>
          </p:cNvGraphicFramePr>
          <p:nvPr/>
        </p:nvGraphicFramePr>
        <p:xfrm>
          <a:off x="228600" y="3200400"/>
          <a:ext cx="6367463" cy="3919538"/>
        </p:xfrm>
        <a:graphic>
          <a:graphicData uri="http://schemas.openxmlformats.org/presentationml/2006/ole">
            <p:oleObj spid="_x0000_s7170" name="Document" r:id="rId3" imgW="9287874" imgH="5733243" progId="Word.Document.12">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Communication</a:t>
            </a:r>
            <a:endParaRPr lang="en-US" dirty="0">
              <a:latin typeface="Arial" pitchFamily="34" charset="0"/>
              <a:cs typeface="Arial" pitchFamily="34" charset="0"/>
            </a:endParaRPr>
          </a:p>
        </p:txBody>
      </p:sp>
      <p:sp>
        <p:nvSpPr>
          <p:cNvPr id="3" name="TextBox 2"/>
          <p:cNvSpPr txBox="1"/>
          <p:nvPr/>
        </p:nvSpPr>
        <p:spPr>
          <a:xfrm>
            <a:off x="304800" y="1104900"/>
            <a:ext cx="6172200" cy="2400657"/>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communication strategies with each individual and situation to motivate commitment or influence outcomes when needed.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sentence structure and spelling, and are generally free of errors.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and understands words, language, acronyms and/or terminology associated with internal and external Agencies with whom he/she interacts (e.g., mental health, substance abuse, criminal justice, court system, social services, presentence investigations, Parole and Probation, relevant community organizations). </a:t>
            </a:r>
            <a:endParaRPr lang="en-US" dirty="0"/>
          </a:p>
        </p:txBody>
      </p:sp>
      <p:graphicFrame>
        <p:nvGraphicFramePr>
          <p:cNvPr id="29702" name="Object 6"/>
          <p:cNvGraphicFramePr>
            <a:graphicFrameLocks noChangeAspect="1"/>
          </p:cNvGraphicFramePr>
          <p:nvPr/>
        </p:nvGraphicFramePr>
        <p:xfrm>
          <a:off x="457200" y="3581400"/>
          <a:ext cx="6575425" cy="4833938"/>
        </p:xfrm>
        <a:graphic>
          <a:graphicData uri="http://schemas.openxmlformats.org/presentationml/2006/ole">
            <p:oleObj spid="_x0000_s11266" name="Document" r:id="rId3" imgW="9287874" imgH="6828721"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685800"/>
            <a:ext cx="6705600" cy="457200"/>
          </a:xfrm>
        </p:spPr>
        <p:txBody>
          <a:bodyPr/>
          <a:lstStyle/>
          <a:p>
            <a:pPr>
              <a:tabLst>
                <a:tab pos="1143000" algn="l"/>
              </a:tabLst>
            </a:pPr>
            <a:r>
              <a:rPr lang="en-US" dirty="0" smtClean="0"/>
              <a:t>PSO: Community Treatment Specialist</a:t>
            </a:r>
            <a:endParaRPr lang="en-US" dirty="0"/>
          </a:p>
        </p:txBody>
      </p:sp>
      <p:sp>
        <p:nvSpPr>
          <p:cNvPr id="10" name="Slide Number Placeholder 9"/>
          <p:cNvSpPr>
            <a:spLocks noGrp="1"/>
          </p:cNvSpPr>
          <p:nvPr>
            <p:ph type="sldNum" sz="quarter" idx="12"/>
          </p:nvPr>
        </p:nvSpPr>
        <p:spPr/>
        <p:txBody>
          <a:bodyPr/>
          <a:lstStyle/>
          <a:p>
            <a:fld id="{0672043B-6774-439B-B77B-9A13C4D9CACB}" type="slidenum">
              <a:rPr lang="en-US" smtClean="0"/>
              <a:pPr/>
              <a:t>2</a:t>
            </a:fld>
            <a:endParaRPr lang="en-US"/>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838200"/>
            <a:ext cx="5410200" cy="457200"/>
          </a:xfrm>
        </p:spPr>
        <p:txBody>
          <a:bodyPr/>
          <a:lstStyle/>
          <a:p>
            <a:r>
              <a:rPr lang="en-US" dirty="0" smtClean="0"/>
              <a:t>Knowledge of Community Treatment Specialist Technical Procedures and Protocol</a:t>
            </a:r>
            <a:endParaRPr lang="en-US" dirty="0"/>
          </a:p>
        </p:txBody>
      </p:sp>
      <p:sp>
        <p:nvSpPr>
          <p:cNvPr id="16" name="Content Placeholder 15"/>
          <p:cNvSpPr>
            <a:spLocks noGrp="1"/>
          </p:cNvSpPr>
          <p:nvPr>
            <p:ph sz="quarter" idx="1"/>
          </p:nvPr>
        </p:nvSpPr>
        <p:spPr>
          <a:xfrm>
            <a:off x="228600" y="1357423"/>
            <a:ext cx="6248400" cy="1690577"/>
          </a:xfrm>
        </p:spPr>
        <p:txBody>
          <a:bodyPr/>
          <a:lstStyle/>
          <a:p>
            <a:pPr lvl="0">
              <a:spcBef>
                <a:spcPts val="0"/>
              </a:spcBef>
            </a:pPr>
            <a:r>
              <a:rPr lang="en-US" dirty="0"/>
              <a:t>Applies knowledge of DSM and ASAM (American Society of Addiction Medicine) criteria to properly assess potential substance or mental health-related disorders and makes appropriate treatment or supervision-related recommendations. </a:t>
            </a:r>
          </a:p>
          <a:p>
            <a:pPr lvl="0">
              <a:spcBef>
                <a:spcPts val="0"/>
              </a:spcBef>
            </a:pPr>
            <a:r>
              <a:rPr lang="en-US" dirty="0"/>
              <a:t>Demonstrates an understanding of PSA procedures and protocol for conducting and documenting substance-related disorder assessments, mental health assessments, and social services referrals.</a:t>
            </a:r>
          </a:p>
          <a:p>
            <a:pPr lvl="0">
              <a:spcBef>
                <a:spcPts val="0"/>
              </a:spcBef>
            </a:pPr>
            <a:r>
              <a:rPr lang="en-US" dirty="0"/>
              <a:t>Demonstrates an understanding of social service provider options, services, and eligibility requirements for each service (e.g., community service, employment, housing, Id, medical, food and clothing, anger management, parenting, grief counseling).</a:t>
            </a:r>
          </a:p>
          <a:p>
            <a:pPr lvl="0">
              <a:spcBef>
                <a:spcPts val="0"/>
              </a:spcBef>
            </a:pPr>
            <a:r>
              <a:rPr lang="en-US" dirty="0"/>
              <a:t>Demonstrates an understanding of relevant treatment modalities (e.g., no treatment, outpatient treatment, intensive outpatient treatment, medical or social detoxification, residential treatment) and providers and can apply to the appropriate circumstances.</a:t>
            </a:r>
          </a:p>
          <a:p>
            <a:pPr lvl="0">
              <a:spcBef>
                <a:spcPts val="0"/>
              </a:spcBef>
            </a:pPr>
            <a:r>
              <a:rPr lang="en-US" dirty="0"/>
              <a:t>Demonstrates an understanding of referral processes/steps to coordinate with outside agencies for substance or mental-health related treatment or social services.</a:t>
            </a:r>
          </a:p>
          <a:p>
            <a:pPr lvl="0">
              <a:spcBef>
                <a:spcPts val="0"/>
              </a:spcBef>
            </a:pPr>
            <a:r>
              <a:rPr lang="en-US" dirty="0"/>
              <a:t>Understands signs and symptoms of individuals who may be experiencing suicidal or homicidal ideation, as well as crisis intervention steps and protocol.</a:t>
            </a:r>
          </a:p>
          <a:p>
            <a:pPr lvl="0">
              <a:spcBef>
                <a:spcPts val="0"/>
              </a:spcBef>
            </a:pPr>
            <a:r>
              <a:rPr lang="en-US" dirty="0"/>
              <a:t>Understands assessment tools and procedures used in the assessment process.</a:t>
            </a: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graphicFrame>
        <p:nvGraphicFramePr>
          <p:cNvPr id="13314" name="Object 2"/>
          <p:cNvGraphicFramePr>
            <a:graphicFrameLocks/>
          </p:cNvGraphicFramePr>
          <p:nvPr/>
        </p:nvGraphicFramePr>
        <p:xfrm>
          <a:off x="228600" y="3957637"/>
          <a:ext cx="6435725" cy="4652963"/>
        </p:xfrm>
        <a:graphic>
          <a:graphicData uri="http://schemas.openxmlformats.org/presentationml/2006/ole">
            <p:oleObj spid="_x0000_s13314" name="Document" r:id="rId3" imgW="9287874" imgH="6346567"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762000"/>
            <a:ext cx="5410200" cy="457200"/>
          </a:xfrm>
        </p:spPr>
        <p:txBody>
          <a:bodyPr/>
          <a:lstStyle/>
          <a:p>
            <a:r>
              <a:rPr lang="en-US" dirty="0" smtClean="0"/>
              <a:t>Knowledge of Mental Health Disorders and Treatment </a:t>
            </a:r>
            <a:endParaRPr lang="en-US" dirty="0"/>
          </a:p>
        </p:txBody>
      </p:sp>
      <p:sp>
        <p:nvSpPr>
          <p:cNvPr id="3" name="Content Placeholder 2"/>
          <p:cNvSpPr>
            <a:spLocks noGrp="1"/>
          </p:cNvSpPr>
          <p:nvPr>
            <p:ph sz="quarter" idx="1"/>
          </p:nvPr>
        </p:nvSpPr>
        <p:spPr>
          <a:xfrm>
            <a:off x="228600" y="1371600"/>
            <a:ext cx="6248400" cy="1690577"/>
          </a:xfrm>
        </p:spPr>
        <p:txBody>
          <a:bodyPr/>
          <a:lstStyle/>
          <a:p>
            <a:pPr lvl="0">
              <a:spcBef>
                <a:spcPts val="0"/>
              </a:spcBef>
            </a:pPr>
            <a:r>
              <a:rPr lang="en-US" dirty="0" smtClean="0"/>
              <a:t>Recognizes </a:t>
            </a:r>
            <a:r>
              <a:rPr lang="en-US" dirty="0"/>
              <a:t>behaviors and responses associated with various mental health disorders. </a:t>
            </a:r>
          </a:p>
          <a:p>
            <a:pPr lvl="0">
              <a:spcBef>
                <a:spcPts val="0"/>
              </a:spcBef>
            </a:pPr>
            <a:r>
              <a:rPr lang="en-US" dirty="0"/>
              <a:t>Demonstrates familiarity with the basic medications and other common therapies used to treat mental health disorders. </a:t>
            </a:r>
          </a:p>
          <a:p>
            <a:pPr lvl="0">
              <a:spcBef>
                <a:spcPts val="0"/>
              </a:spcBef>
            </a:pPr>
            <a:r>
              <a:rPr lang="en-US" dirty="0"/>
              <a:t>Demonstrates familiarity with the typical side effects of the medications commonly used to treat mental health disorders. </a:t>
            </a:r>
          </a:p>
          <a:p>
            <a:pPr lvl="0">
              <a:spcBef>
                <a:spcPts val="0"/>
              </a:spcBef>
            </a:pPr>
            <a:r>
              <a:rPr lang="en-US" dirty="0"/>
              <a:t>Understands mental health treatment-related terminology and protocol in order to communicate effectively with health-care providers, case managers, treatment providers, caseworkers, and other stakeholders. </a:t>
            </a:r>
          </a:p>
          <a:p>
            <a:pPr lvl="0">
              <a:spcBef>
                <a:spcPts val="0"/>
              </a:spcBef>
            </a:pPr>
            <a:r>
              <a:rPr lang="en-US" dirty="0"/>
              <a:t>Demonstrates ability to maintain accurate and complete mental health treatment records.</a:t>
            </a:r>
          </a:p>
          <a:p>
            <a:pPr>
              <a:spcBef>
                <a:spcPts val="0"/>
              </a:spcBef>
            </a:pPr>
            <a:r>
              <a:rPr lang="en-US" dirty="0"/>
              <a:t>Utilizes knowledge of mental health services system and provider network to work effectively with defendants and to make accurate referrals, suggestions, and </a:t>
            </a:r>
            <a:r>
              <a:rPr lang="en-US" dirty="0" smtClean="0"/>
              <a:t>recommendations</a:t>
            </a:r>
            <a:endParaRPr lang="en-US" dirty="0"/>
          </a:p>
        </p:txBody>
      </p:sp>
      <p:graphicFrame>
        <p:nvGraphicFramePr>
          <p:cNvPr id="14338" name="Object 2"/>
          <p:cNvGraphicFramePr>
            <a:graphicFrameLocks/>
          </p:cNvGraphicFramePr>
          <p:nvPr/>
        </p:nvGraphicFramePr>
        <p:xfrm>
          <a:off x="381000" y="3473450"/>
          <a:ext cx="6343650" cy="4679950"/>
        </p:xfrm>
        <a:graphic>
          <a:graphicData uri="http://schemas.openxmlformats.org/presentationml/2006/ole">
            <p:oleObj spid="_x0000_s14338" name="Document" r:id="rId3" imgW="9287874" imgH="6723498"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5410200" cy="457200"/>
          </a:xfrm>
        </p:spPr>
        <p:txBody>
          <a:bodyPr/>
          <a:lstStyle/>
          <a:p>
            <a:r>
              <a:rPr lang="en-US" dirty="0" smtClean="0"/>
              <a:t>Knowledge of Substance-Related Treatment</a:t>
            </a:r>
            <a:endParaRPr lang="en-US" dirty="0"/>
          </a:p>
        </p:txBody>
      </p:sp>
      <p:sp>
        <p:nvSpPr>
          <p:cNvPr id="3" name="Content Placeholder 2"/>
          <p:cNvSpPr>
            <a:spLocks noGrp="1"/>
          </p:cNvSpPr>
          <p:nvPr>
            <p:ph sz="quarter" idx="1"/>
          </p:nvPr>
        </p:nvSpPr>
        <p:spPr>
          <a:xfrm>
            <a:off x="228600" y="1357423"/>
            <a:ext cx="6248400" cy="1690577"/>
          </a:xfrm>
        </p:spPr>
        <p:txBody>
          <a:bodyPr/>
          <a:lstStyle/>
          <a:p>
            <a:pPr lvl="0">
              <a:spcBef>
                <a:spcPts val="0"/>
              </a:spcBef>
            </a:pPr>
            <a:r>
              <a:rPr lang="en-US" dirty="0"/>
              <a:t>Demonstrates knowledge of the signs and symptoms of various substance-related disorders, including co-occurring substance and mental health-related disorders. . </a:t>
            </a:r>
          </a:p>
          <a:p>
            <a:pPr lvl="0">
              <a:spcBef>
                <a:spcPts val="0"/>
              </a:spcBef>
            </a:pPr>
            <a:r>
              <a:rPr lang="en-US" dirty="0"/>
              <a:t>Demonstrates knowledge of the effects/impact of commonly abused illicit and prescription drugs, as well as alcohol. </a:t>
            </a:r>
          </a:p>
          <a:p>
            <a:pPr lvl="0">
              <a:spcBef>
                <a:spcPts val="0"/>
              </a:spcBef>
            </a:pPr>
            <a:r>
              <a:rPr lang="en-US" dirty="0"/>
              <a:t>Understands possible behaviors and responses to expect from individuals under treatment for or suffering from substance use disorders.  </a:t>
            </a:r>
          </a:p>
          <a:p>
            <a:pPr lvl="0">
              <a:spcBef>
                <a:spcPts val="0"/>
              </a:spcBef>
            </a:pPr>
            <a:r>
              <a:rPr lang="en-US" dirty="0"/>
              <a:t>Understands and is able to apply various assessment tools and treatment interventions to identify and treat those with substance use disorders.</a:t>
            </a:r>
          </a:p>
          <a:p>
            <a:pPr lvl="0">
              <a:spcBef>
                <a:spcPts val="0"/>
              </a:spcBef>
            </a:pPr>
            <a:r>
              <a:rPr lang="en-US" dirty="0"/>
              <a:t>Understands treatment-related terminology and protocol in order to communicate effectively with health-care providers, case managers, treatment providers, caseworkers, and other stakeholders. </a:t>
            </a:r>
          </a:p>
          <a:p>
            <a:pPr lvl="0">
              <a:spcBef>
                <a:spcPts val="0"/>
              </a:spcBef>
            </a:pPr>
            <a:r>
              <a:rPr lang="en-US" dirty="0"/>
              <a:t>Demonstrates ability to create accurate and complete treatment records.</a:t>
            </a:r>
          </a:p>
          <a:p>
            <a:pPr lvl="0">
              <a:spcBef>
                <a:spcPts val="0"/>
              </a:spcBef>
            </a:pPr>
            <a:r>
              <a:rPr lang="en-US" dirty="0"/>
              <a:t>Utilizes knowledge of substance use disorder treatment to work effectively with defendants and to make accurate referrals, suggestions, and recommendations.</a:t>
            </a:r>
          </a:p>
          <a:p>
            <a:pPr>
              <a:spcBef>
                <a:spcPts val="0"/>
              </a:spcBef>
            </a:pPr>
            <a:endParaRPr lang="en-US" dirty="0"/>
          </a:p>
        </p:txBody>
      </p:sp>
      <p:graphicFrame>
        <p:nvGraphicFramePr>
          <p:cNvPr id="15363" name="Object 3"/>
          <p:cNvGraphicFramePr>
            <a:graphicFrameLocks noChangeAspect="1"/>
          </p:cNvGraphicFramePr>
          <p:nvPr/>
        </p:nvGraphicFramePr>
        <p:xfrm>
          <a:off x="381000" y="3581400"/>
          <a:ext cx="6042025" cy="7848600"/>
        </p:xfrm>
        <a:graphic>
          <a:graphicData uri="http://schemas.openxmlformats.org/presentationml/2006/ole">
            <p:oleObj spid="_x0000_s15363" name="Document" r:id="rId3" imgW="8543289" imgH="11084319"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5410200" cy="457200"/>
          </a:xfrm>
        </p:spPr>
        <p:txBody>
          <a:bodyPr/>
          <a:lstStyle/>
          <a:p>
            <a:r>
              <a:rPr lang="en-US" dirty="0" smtClean="0"/>
              <a:t>Knowledge of Substance-Related Treatment (cont’d)</a:t>
            </a:r>
            <a:endParaRPr lang="en-US" dirty="0"/>
          </a:p>
        </p:txBody>
      </p:sp>
      <p:sp>
        <p:nvSpPr>
          <p:cNvPr id="3" name="Content Placeholder 2"/>
          <p:cNvSpPr>
            <a:spLocks noGrp="1"/>
          </p:cNvSpPr>
          <p:nvPr>
            <p:ph sz="quarter" idx="1"/>
          </p:nvPr>
        </p:nvSpPr>
        <p:spPr>
          <a:xfrm>
            <a:off x="228600" y="1433623"/>
            <a:ext cx="6248400" cy="1690577"/>
          </a:xfrm>
        </p:spPr>
        <p:txBody>
          <a:bodyPr/>
          <a:lstStyle/>
          <a:p>
            <a:pPr lvl="0">
              <a:spcBef>
                <a:spcPts val="0"/>
              </a:spcBef>
            </a:pPr>
            <a:r>
              <a:rPr lang="en-US" dirty="0"/>
              <a:t>Demonstrates knowledge of the signs and symptoms of various substance-related disorders, including co-occurring substance and mental health-related disorders. . </a:t>
            </a:r>
          </a:p>
          <a:p>
            <a:pPr lvl="0">
              <a:spcBef>
                <a:spcPts val="0"/>
              </a:spcBef>
            </a:pPr>
            <a:r>
              <a:rPr lang="en-US" dirty="0"/>
              <a:t>Demonstrates knowledge of the effects/impact of commonly abused illicit and prescription drugs, as well as alcohol. </a:t>
            </a:r>
          </a:p>
          <a:p>
            <a:pPr lvl="0">
              <a:spcBef>
                <a:spcPts val="0"/>
              </a:spcBef>
            </a:pPr>
            <a:r>
              <a:rPr lang="en-US" dirty="0"/>
              <a:t>Understands possible behaviors and responses to expect from individuals under treatment for or suffering from substance use disorders.  </a:t>
            </a:r>
          </a:p>
          <a:p>
            <a:pPr lvl="0">
              <a:spcBef>
                <a:spcPts val="0"/>
              </a:spcBef>
            </a:pPr>
            <a:r>
              <a:rPr lang="en-US" dirty="0"/>
              <a:t>Understands and is able to apply various assessment tools and treatment interventions to identify and treat those with substance use disorders.</a:t>
            </a:r>
          </a:p>
          <a:p>
            <a:pPr lvl="0">
              <a:spcBef>
                <a:spcPts val="0"/>
              </a:spcBef>
            </a:pPr>
            <a:r>
              <a:rPr lang="en-US" dirty="0"/>
              <a:t>Understands treatment-related terminology and protocol in order to communicate effectively with health-care providers, case managers, treatment providers, caseworkers, and other stakeholders. </a:t>
            </a:r>
          </a:p>
          <a:p>
            <a:pPr lvl="0">
              <a:spcBef>
                <a:spcPts val="0"/>
              </a:spcBef>
            </a:pPr>
            <a:r>
              <a:rPr lang="en-US" dirty="0"/>
              <a:t>Demonstrates ability to create accurate and complete treatment records.</a:t>
            </a:r>
          </a:p>
          <a:p>
            <a:pPr lvl="0">
              <a:spcBef>
                <a:spcPts val="0"/>
              </a:spcBef>
            </a:pPr>
            <a:r>
              <a:rPr lang="en-US" dirty="0"/>
              <a:t>Utilizes knowledge of substance use disorder treatment to work effectively with defendants and to make accurate referrals, suggestions, and recommendations.</a:t>
            </a:r>
          </a:p>
          <a:p>
            <a:pPr>
              <a:spcBef>
                <a:spcPts val="0"/>
              </a:spcBef>
            </a:pPr>
            <a:endParaRPr lang="en-US" dirty="0"/>
          </a:p>
        </p:txBody>
      </p:sp>
      <p:graphicFrame>
        <p:nvGraphicFramePr>
          <p:cNvPr id="15363" name="Object 3"/>
          <p:cNvGraphicFramePr>
            <a:graphicFrameLocks/>
          </p:cNvGraphicFramePr>
          <p:nvPr/>
        </p:nvGraphicFramePr>
        <p:xfrm>
          <a:off x="457200" y="3700462"/>
          <a:ext cx="6129338" cy="5062538"/>
        </p:xfrm>
        <a:graphic>
          <a:graphicData uri="http://schemas.openxmlformats.org/presentationml/2006/ole">
            <p:oleObj spid="_x0000_s16386" name="Document" r:id="rId3" imgW="8882743" imgH="7381986"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System and Regulatory Knowledge</a:t>
            </a: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143743"/>
            <a:ext cx="6096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Exhibits an understanding of relevant aspects of DC Superior Court and/or US District Court system operations, structure, and/or processes.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relevant operations of local surrounding law enforcement agencies and/or judicial systems (e.g., those relevant to a specific job such as Metropolitan Police Department, Virginia law enforcement, Probation and Parole, U.S. Capital Police, U.S. Park Police, U.S. Marshal Service, other pretrial agencies) in order to obtain and share information related to supervision, treatment, drug testing, and/or monitoring of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the Agency’s information (e.g., personally identifiable information (PII), FOIA, treatment information, mental health information, etc.).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noChangeAspect="1"/>
          </p:cNvGraphicFramePr>
          <p:nvPr/>
        </p:nvGraphicFramePr>
        <p:xfrm>
          <a:off x="217488" y="3124200"/>
          <a:ext cx="6521450" cy="3025775"/>
        </p:xfrm>
        <a:graphic>
          <a:graphicData uri="http://schemas.openxmlformats.org/presentationml/2006/ole">
            <p:oleObj spid="_x0000_s1026" name="Document" r:id="rId3" imgW="9517054" imgH="4436687"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pPr lvl="0"/>
            <a:r>
              <a:rPr lang="en-US" dirty="0" smtClean="0">
                <a:latin typeface="Arial" pitchFamily="34" charset="0"/>
                <a:ea typeface="Calibri" pitchFamily="34" charset="0"/>
                <a:cs typeface="Arial" pitchFamily="34" charset="0"/>
              </a:rPr>
              <a:t>District of Columbia Pretrial Services Agency (PSA) </a:t>
            </a:r>
            <a:br>
              <a:rPr lang="en-US" dirty="0" smtClean="0">
                <a:latin typeface="Arial" pitchFamily="34" charset="0"/>
                <a:ea typeface="Calibri" pitchFamily="34" charset="0"/>
                <a:cs typeface="Arial" pitchFamily="34" charset="0"/>
              </a:rPr>
            </a:br>
            <a:r>
              <a:rPr lang="en-US" dirty="0" smtClean="0">
                <a:latin typeface="Arial" pitchFamily="34" charset="0"/>
                <a:ea typeface="Calibri" pitchFamily="34" charset="0"/>
                <a:cs typeface="Arial" pitchFamily="34" charset="0"/>
              </a:rPr>
              <a:t>Organizational Knowledge</a:t>
            </a:r>
            <a:endParaRPr lang="en-US" dirty="0">
              <a:latin typeface="Arial" pitchFamily="34" charset="0"/>
              <a:cs typeface="Arial" pitchFamily="34" charset="0"/>
            </a:endParaRPr>
          </a:p>
        </p:txBody>
      </p:sp>
      <p:sp>
        <p:nvSpPr>
          <p:cNvPr id="18433" name="Rectangle 1"/>
          <p:cNvSpPr>
            <a:spLocks noChangeArrowheads="1"/>
          </p:cNvSpPr>
          <p:nvPr/>
        </p:nvSpPr>
        <p:spPr bwMode="auto">
          <a:xfrm>
            <a:off x="152400" y="1270337"/>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is able to communicate the vision, mission, and strategy of the PSA and how one’s work aligns with and integrates with other PSA programs and services.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how and why the PSA was established, including District of Columbia Superior Court and US District Court bail laws (e.g., The Bail Reform Act).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PSA’s various offices, programs, structure, and functions, and utilizes this knowledge to obtain information, or make suggestions, recommendations, or decisions. </a:t>
            </a:r>
          </a:p>
        </p:txBody>
      </p:sp>
      <p:graphicFrame>
        <p:nvGraphicFramePr>
          <p:cNvPr id="18434" name="Object 2"/>
          <p:cNvGraphicFramePr>
            <a:graphicFrameLocks noChangeAspect="1"/>
          </p:cNvGraphicFramePr>
          <p:nvPr/>
        </p:nvGraphicFramePr>
        <p:xfrm>
          <a:off x="228600" y="2514600"/>
          <a:ext cx="6400800" cy="2352675"/>
        </p:xfrm>
        <a:graphic>
          <a:graphicData uri="http://schemas.openxmlformats.org/presentationml/2006/ole">
            <p:oleObj spid="_x0000_s44034" name="Document" r:id="rId3" imgW="9422877" imgH="3465891"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172200" cy="457200"/>
          </a:xfrm>
        </p:spPr>
        <p:txBody>
          <a:bodyPr/>
          <a:lstStyle/>
          <a:p>
            <a:r>
              <a:rPr lang="en-US" dirty="0" smtClean="0"/>
              <a:t>Additional Specific Program or Technical Area Knowledge</a:t>
            </a:r>
            <a:endParaRPr lang="en-US" dirty="0"/>
          </a:p>
        </p:txBody>
      </p:sp>
      <p:sp>
        <p:nvSpPr>
          <p:cNvPr id="3" name="TextBox 2"/>
          <p:cNvSpPr txBox="1"/>
          <p:nvPr/>
        </p:nvSpPr>
        <p:spPr>
          <a:xfrm>
            <a:off x="261604" y="1371600"/>
            <a:ext cx="3776996" cy="246221"/>
          </a:xfrm>
          <a:prstGeom prst="rect">
            <a:avLst/>
          </a:prstGeom>
          <a:noFill/>
        </p:spPr>
        <p:txBody>
          <a:bodyPr wrap="none" rtlCol="0">
            <a:spAutoFit/>
          </a:bodyPr>
          <a:lstStyle/>
          <a:p>
            <a:r>
              <a:rPr lang="en-US" sz="1000" dirty="0" smtClean="0">
                <a:latin typeface="Arial" pitchFamily="34" charset="0"/>
                <a:cs typeface="Arial" pitchFamily="34" charset="0"/>
              </a:rPr>
              <a:t>Choose those that apply to this person’s area of responsibility:</a:t>
            </a:r>
            <a:endParaRPr lang="en-US" sz="1000" dirty="0">
              <a:latin typeface="Arial" pitchFamily="34" charset="0"/>
              <a:cs typeface="Arial" pitchFamily="34" charset="0"/>
            </a:endParaRPr>
          </a:p>
        </p:txBody>
      </p:sp>
      <p:graphicFrame>
        <p:nvGraphicFramePr>
          <p:cNvPr id="19458" name="Object 2"/>
          <p:cNvGraphicFramePr>
            <a:graphicFrameLocks noChangeAspect="1"/>
          </p:cNvGraphicFramePr>
          <p:nvPr/>
        </p:nvGraphicFramePr>
        <p:xfrm>
          <a:off x="304800" y="1828800"/>
          <a:ext cx="6367463" cy="4594225"/>
        </p:xfrm>
        <a:graphic>
          <a:graphicData uri="http://schemas.openxmlformats.org/presentationml/2006/ole">
            <p:oleObj spid="_x0000_s45058" name="Document" r:id="rId3" imgW="9287874" imgH="6717011"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10440</TotalTime>
  <Words>1906</Words>
  <Application>Microsoft Office PowerPoint</Application>
  <PresentationFormat>On-screen Show (4:3)</PresentationFormat>
  <Paragraphs>132</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Median</vt:lpstr>
      <vt:lpstr>Document</vt:lpstr>
      <vt:lpstr>PreTrial Services Agency Competencies</vt:lpstr>
      <vt:lpstr>PSO: Community Treatment Specialist</vt:lpstr>
      <vt:lpstr>Knowledge of Community Treatment Specialist Technical Procedures and Protocol</vt:lpstr>
      <vt:lpstr>Knowledge of Mental Health Disorders and Treatment </vt:lpstr>
      <vt:lpstr>Knowledge of Substance-Related Treatment</vt:lpstr>
      <vt:lpstr>Knowledge of Substance-Related Treatment (cont’d)</vt:lpstr>
      <vt:lpstr>System and Regulatory Knowledge</vt:lpstr>
      <vt:lpstr>District of Columbia Pretrial Services Agency (PSA)  Organizational Knowledge</vt:lpstr>
      <vt:lpstr>Additional Specific Program or Technical Area Knowledge</vt:lpstr>
      <vt:lpstr>Computer Proficiency</vt:lpstr>
      <vt:lpstr>Interpersonal Skills</vt:lpstr>
      <vt:lpstr>Teamwork</vt:lpstr>
      <vt:lpstr>Customer Service Orientation</vt:lpstr>
      <vt:lpstr>Initiative</vt:lpstr>
      <vt:lpstr>Conscientiousness</vt:lpstr>
      <vt:lpstr>Planning and Organizing</vt:lpstr>
      <vt:lpstr>Critical Thinking and Problem Solving</vt:lpstr>
      <vt:lpstr>Adaptability</vt:lpstr>
      <vt:lpstr>Communication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19</cp:revision>
  <dcterms:created xsi:type="dcterms:W3CDTF">2011-04-19T14:35:25Z</dcterms:created>
  <dcterms:modified xsi:type="dcterms:W3CDTF">2011-07-01T18:16:20Z</dcterms:modified>
</cp:coreProperties>
</file>