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1"/>
  </p:notesMasterIdLst>
  <p:sldIdLst>
    <p:sldId id="256" r:id="rId2"/>
    <p:sldId id="260" r:id="rId3"/>
    <p:sldId id="257" r:id="rId4"/>
    <p:sldId id="261" r:id="rId5"/>
    <p:sldId id="274" r:id="rId6"/>
    <p:sldId id="275" r:id="rId7"/>
    <p:sldId id="262" r:id="rId8"/>
    <p:sldId id="276" r:id="rId9"/>
    <p:sldId id="277" r:id="rId10"/>
    <p:sldId id="263" r:id="rId11"/>
    <p:sldId id="264" r:id="rId12"/>
    <p:sldId id="265" r:id="rId13"/>
    <p:sldId id="269" r:id="rId14"/>
    <p:sldId id="266" r:id="rId15"/>
    <p:sldId id="267" r:id="rId16"/>
    <p:sldId id="270" r:id="rId17"/>
    <p:sldId id="271" r:id="rId18"/>
    <p:sldId id="268" r:id="rId19"/>
    <p:sldId id="272" r:id="rId2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1" d="100"/>
          <a:sy n="81" d="100"/>
        </p:scale>
        <p:origin x="-780" y="34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r>
            <a:rPr lang="en-US" sz="1000" dirty="0" smtClean="0"/>
            <a:t>Knowledge of Community Treatment Specialist Technical Procedures and Protocol</a:t>
          </a:r>
          <a:endParaRPr lang="en-US" sz="1000" dirty="0"/>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Initiative</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Adaptability</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t>Interpersonal Skills</a:t>
          </a:r>
          <a:endParaRPr lang="en-US" sz="1000" dirty="0"/>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212AF63D-0117-4CA6-86AA-56AD7FCB6488}">
      <dgm:prSet phldrT="[Text]" custT="1"/>
      <dgm:spPr>
        <a:solidFill>
          <a:schemeClr val="accent4">
            <a:lumMod val="20000"/>
            <a:lumOff val="80000"/>
            <a:alpha val="90000"/>
          </a:schemeClr>
        </a:solidFill>
      </dgm:spPr>
      <dgm:t>
        <a:bodyPr/>
        <a:lstStyle/>
        <a:p>
          <a:r>
            <a:rPr lang="en-US" sz="1000" dirty="0" smtClean="0"/>
            <a:t>Teamwork</a:t>
          </a:r>
          <a:endParaRPr lang="en-US" sz="1000" dirty="0"/>
        </a:p>
      </dgm:t>
    </dgm:pt>
    <dgm:pt modelId="{CEDF8FED-AC2E-4326-B204-A570AD7C75F2}" type="parTrans" cxnId="{63EF1A9C-F93B-4BA4-8C08-800B9B97FCFE}">
      <dgm:prSet/>
      <dgm:spPr/>
      <dgm:t>
        <a:bodyPr/>
        <a:lstStyle/>
        <a:p>
          <a:endParaRPr lang="en-US"/>
        </a:p>
      </dgm:t>
    </dgm:pt>
    <dgm:pt modelId="{DB615B81-DAEF-472E-9332-2C1CE4F2F03F}" type="sibTrans" cxnId="{63EF1A9C-F93B-4BA4-8C08-800B9B97FCFE}">
      <dgm:prSet/>
      <dgm:spPr/>
      <dgm:t>
        <a:bodyPr/>
        <a:lstStyle/>
        <a:p>
          <a:endParaRPr lang="en-US"/>
        </a:p>
      </dgm:t>
    </dgm:pt>
    <dgm:pt modelId="{022AC184-FB50-4E46-9CCA-C7DDAA351DCC}">
      <dgm:prSet phldrT="[Text]" custT="1"/>
      <dgm:spPr>
        <a:solidFill>
          <a:schemeClr val="accent4">
            <a:lumMod val="20000"/>
            <a:lumOff val="80000"/>
            <a:alpha val="90000"/>
          </a:schemeClr>
        </a:solidFill>
      </dgm:spPr>
      <dgm:t>
        <a:bodyPr/>
        <a:lstStyle/>
        <a:p>
          <a:r>
            <a:rPr lang="en-US" sz="1000" dirty="0" smtClean="0"/>
            <a:t>Customer Service Orientation</a:t>
          </a:r>
          <a:endParaRPr lang="en-US" sz="1000" dirty="0"/>
        </a:p>
      </dgm:t>
    </dgm:pt>
    <dgm:pt modelId="{149E2783-D09A-4B0D-BCC3-4C4BC1F31C52}" type="parTrans" cxnId="{E378F8B0-F350-44F2-8EB2-59DD42F23A0E}">
      <dgm:prSet/>
      <dgm:spPr/>
      <dgm:t>
        <a:bodyPr/>
        <a:lstStyle/>
        <a:p>
          <a:endParaRPr lang="en-US"/>
        </a:p>
      </dgm:t>
    </dgm:pt>
    <dgm:pt modelId="{14954DE9-5C19-49C2-9E27-7FF2F3253C9C}" type="sibTrans" cxnId="{E378F8B0-F350-44F2-8EB2-59DD42F23A0E}">
      <dgm:prSet/>
      <dgm:spPr/>
      <dgm:t>
        <a:bodyPr/>
        <a:lstStyle/>
        <a:p>
          <a:endParaRPr lang="en-US"/>
        </a:p>
      </dgm:t>
    </dgm:pt>
    <dgm:pt modelId="{38E11A2E-7FFB-4D57-B796-2E8AE5149622}">
      <dgm:prSet phldrT="[Text]" custT="1"/>
      <dgm:spPr>
        <a:solidFill>
          <a:schemeClr val="accent4">
            <a:lumMod val="20000"/>
            <a:lumOff val="80000"/>
            <a:alpha val="90000"/>
          </a:schemeClr>
        </a:solidFill>
      </dgm:spPr>
      <dgm:t>
        <a:bodyPr/>
        <a:lstStyle/>
        <a:p>
          <a:r>
            <a:rPr lang="en-US" sz="1000" dirty="0" smtClean="0"/>
            <a:t>Conscientiousness</a:t>
          </a:r>
          <a:endParaRPr lang="en-US" sz="1000" dirty="0"/>
        </a:p>
      </dgm:t>
    </dgm:pt>
    <dgm:pt modelId="{ED29F448-622C-4FBB-BF86-EC8398A61EDF}" type="parTrans" cxnId="{8E130459-485D-418A-9DB7-07734F4F1A69}">
      <dgm:prSet/>
      <dgm:spPr/>
      <dgm:t>
        <a:bodyPr/>
        <a:lstStyle/>
        <a:p>
          <a:endParaRPr lang="en-US"/>
        </a:p>
      </dgm:t>
    </dgm:pt>
    <dgm:pt modelId="{45475A2E-63D3-4ED3-860C-7399B2365BBB}" type="sibTrans" cxnId="{8E130459-485D-418A-9DB7-07734F4F1A69}">
      <dgm:prSet/>
      <dgm:spPr/>
      <dgm:t>
        <a:bodyPr/>
        <a:lstStyle/>
        <a:p>
          <a:endParaRPr lang="en-US"/>
        </a:p>
      </dgm:t>
    </dgm:pt>
    <dgm:pt modelId="{EE063A16-9878-4FD6-B217-F626F2691C24}">
      <dgm:prSet phldrT="[Text]" custT="1"/>
      <dgm:spPr>
        <a:solidFill>
          <a:schemeClr val="accent4">
            <a:lumMod val="20000"/>
            <a:lumOff val="80000"/>
            <a:alpha val="90000"/>
          </a:schemeClr>
        </a:solidFill>
      </dgm:spPr>
      <dgm:t>
        <a:bodyPr/>
        <a:lstStyle/>
        <a:p>
          <a:r>
            <a:rPr lang="en-US" sz="1000" dirty="0" smtClean="0"/>
            <a:t>Planning and Organizing</a:t>
          </a:r>
          <a:endParaRPr lang="en-US" sz="1000" dirty="0"/>
        </a:p>
      </dgm:t>
    </dgm:pt>
    <dgm:pt modelId="{F2D3E490-4005-4FC0-B0D4-17DCC141D4A1}" type="parTrans" cxnId="{11601714-F245-4DDC-8062-C5BA84B68B67}">
      <dgm:prSet/>
      <dgm:spPr/>
      <dgm:t>
        <a:bodyPr/>
        <a:lstStyle/>
        <a:p>
          <a:endParaRPr lang="en-US"/>
        </a:p>
      </dgm:t>
    </dgm:pt>
    <dgm:pt modelId="{93D0CA04-9357-4F7D-BEEB-0DCF1E2C01E3}" type="sibTrans" cxnId="{11601714-F245-4DDC-8062-C5BA84B68B67}">
      <dgm:prSet/>
      <dgm:spPr/>
      <dgm:t>
        <a:bodyPr/>
        <a:lstStyle/>
        <a:p>
          <a:endParaRPr lang="en-US"/>
        </a:p>
      </dgm:t>
    </dgm:pt>
    <dgm:pt modelId="{32C04470-32A7-46B6-8316-FCECF6663868}">
      <dgm:prSet phldrT="[Text]" custT="1"/>
      <dgm:spPr>
        <a:solidFill>
          <a:schemeClr val="accent4">
            <a:lumMod val="20000"/>
            <a:lumOff val="80000"/>
            <a:alpha val="90000"/>
          </a:schemeClr>
        </a:solidFill>
      </dgm:spPr>
      <dgm:t>
        <a:bodyPr/>
        <a:lstStyle/>
        <a:p>
          <a:r>
            <a:rPr lang="en-US" sz="1000" dirty="0" smtClean="0"/>
            <a:t>Critical Thinking and Problem Solving</a:t>
          </a:r>
          <a:endParaRPr lang="en-US" sz="1000" dirty="0"/>
        </a:p>
      </dgm:t>
    </dgm:pt>
    <dgm:pt modelId="{80702BB4-0F2F-44D5-BA61-79714F12F192}" type="parTrans" cxnId="{88ACB365-60A1-4D61-B922-5D3D56B58D07}">
      <dgm:prSet/>
      <dgm:spPr/>
      <dgm:t>
        <a:bodyPr/>
        <a:lstStyle/>
        <a:p>
          <a:endParaRPr lang="en-US"/>
        </a:p>
      </dgm:t>
    </dgm:pt>
    <dgm:pt modelId="{3DD59910-E579-4A09-B201-82DEE075B847}" type="sibTrans" cxnId="{88ACB365-60A1-4D61-B922-5D3D56B58D07}">
      <dgm:prSet/>
      <dgm:spPr/>
      <dgm:t>
        <a:bodyPr/>
        <a:lstStyle/>
        <a:p>
          <a:endParaRPr lang="en-US"/>
        </a:p>
      </dgm:t>
    </dgm:pt>
    <dgm:pt modelId="{844311B6-8F9F-4A67-9EC9-5B85BB3E93F3}">
      <dgm:prSet phldrT="[Text]" custT="1"/>
      <dgm:spPr>
        <a:solidFill>
          <a:schemeClr val="accent4">
            <a:lumMod val="20000"/>
            <a:lumOff val="80000"/>
            <a:alpha val="90000"/>
          </a:schemeClr>
        </a:solidFill>
      </dgm:spPr>
      <dgm:t>
        <a:bodyPr/>
        <a:lstStyle/>
        <a:p>
          <a:r>
            <a:rPr lang="en-US" sz="1000" dirty="0" smtClean="0"/>
            <a:t>Communication</a:t>
          </a:r>
          <a:endParaRPr lang="en-US" sz="1000" dirty="0"/>
        </a:p>
      </dgm:t>
    </dgm:pt>
    <dgm:pt modelId="{1F275DCD-BA5C-4B68-8AB5-5CC75217E2D3}" type="parTrans" cxnId="{32373E03-C64B-4133-80CD-B367159C343B}">
      <dgm:prSet/>
      <dgm:spPr/>
      <dgm:t>
        <a:bodyPr/>
        <a:lstStyle/>
        <a:p>
          <a:endParaRPr lang="en-US"/>
        </a:p>
      </dgm:t>
    </dgm:pt>
    <dgm:pt modelId="{4E7B2931-7DE9-4900-92D9-CDDF2E3F8DF9}" type="sibTrans" cxnId="{32373E03-C64B-4133-80CD-B367159C343B}">
      <dgm:prSet/>
      <dgm:spPr/>
      <dgm:t>
        <a:bodyPr/>
        <a:lstStyle/>
        <a:p>
          <a:endParaRPr lang="en-US"/>
        </a:p>
      </dgm:t>
    </dgm:pt>
    <dgm:pt modelId="{0E3C3ED5-33AD-4212-8214-DADD0A4ABCB9}">
      <dgm:prSet phldrT="[Text]" custT="1"/>
      <dgm:spPr>
        <a:solidFill>
          <a:schemeClr val="accent4">
            <a:lumMod val="20000"/>
            <a:lumOff val="80000"/>
            <a:alpha val="90000"/>
          </a:schemeClr>
        </a:solidFill>
      </dgm:spPr>
      <dgm:t>
        <a:bodyPr/>
        <a:lstStyle/>
        <a:p>
          <a:r>
            <a:rPr lang="en-US" sz="1000" dirty="0" smtClean="0"/>
            <a:t>Knowledge of Mental Health Disorders and Treatment</a:t>
          </a:r>
          <a:endParaRPr lang="en-US" sz="1000" dirty="0"/>
        </a:p>
      </dgm:t>
    </dgm:pt>
    <dgm:pt modelId="{97A90DDB-3421-4C2A-8926-845E811A9969}" type="parTrans" cxnId="{AB99E3ED-3B8D-42E9-ACB8-10DF8349796C}">
      <dgm:prSet/>
      <dgm:spPr/>
      <dgm:t>
        <a:bodyPr/>
        <a:lstStyle/>
        <a:p>
          <a:endParaRPr lang="en-US"/>
        </a:p>
      </dgm:t>
    </dgm:pt>
    <dgm:pt modelId="{22BDC7E5-E812-409C-B1A1-E41251EF895A}" type="sibTrans" cxnId="{AB99E3ED-3B8D-42E9-ACB8-10DF8349796C}">
      <dgm:prSet/>
      <dgm:spPr/>
      <dgm:t>
        <a:bodyPr/>
        <a:lstStyle/>
        <a:p>
          <a:endParaRPr lang="en-US"/>
        </a:p>
      </dgm:t>
    </dgm:pt>
    <dgm:pt modelId="{1A5BB3A9-2193-4519-B0AC-9BE408ACC2A6}">
      <dgm:prSet phldrT="[Text]" custT="1"/>
      <dgm:spPr>
        <a:solidFill>
          <a:schemeClr val="accent4">
            <a:lumMod val="20000"/>
            <a:lumOff val="80000"/>
            <a:alpha val="90000"/>
          </a:schemeClr>
        </a:solidFill>
      </dgm:spPr>
      <dgm:t>
        <a:bodyPr/>
        <a:lstStyle/>
        <a:p>
          <a:r>
            <a:rPr lang="en-US" sz="1000" dirty="0" smtClean="0"/>
            <a:t>Knowledge of Substance-Related Treatment</a:t>
          </a:r>
          <a:endParaRPr lang="en-US" sz="1000" dirty="0"/>
        </a:p>
      </dgm:t>
    </dgm:pt>
    <dgm:pt modelId="{8B53058E-4945-4344-ABBE-DEA90496E190}" type="parTrans" cxnId="{8414ABA6-CA3D-424B-A561-09995C89824F}">
      <dgm:prSet/>
      <dgm:spPr/>
      <dgm:t>
        <a:bodyPr/>
        <a:lstStyle/>
        <a:p>
          <a:endParaRPr lang="en-US"/>
        </a:p>
      </dgm:t>
    </dgm:pt>
    <dgm:pt modelId="{FA1B0610-F778-495C-BD52-EDC7F2C3C312}" type="sibTrans" cxnId="{8414ABA6-CA3D-424B-A561-09995C89824F}">
      <dgm:prSet/>
      <dgm:spPr/>
      <dgm:t>
        <a:bodyPr/>
        <a:lstStyle/>
        <a:p>
          <a:endParaRPr lang="en-US"/>
        </a:p>
      </dgm:t>
    </dgm:pt>
    <dgm:pt modelId="{42B2916B-6A0B-407E-8E24-32CA4B17499C}">
      <dgm:prSet phldrT="[Text]" custT="1"/>
      <dgm:spPr>
        <a:solidFill>
          <a:schemeClr val="accent4">
            <a:lumMod val="20000"/>
            <a:lumOff val="80000"/>
            <a:alpha val="90000"/>
          </a:schemeClr>
        </a:solidFill>
      </dgm:spPr>
      <dgm:t>
        <a:bodyPr/>
        <a:lstStyle/>
        <a:p>
          <a:r>
            <a:rPr lang="en-US" sz="1000" dirty="0" smtClean="0"/>
            <a:t>System and Regulatory Knowledge</a:t>
          </a:r>
          <a:endParaRPr lang="en-US" sz="1000" dirty="0"/>
        </a:p>
      </dgm:t>
    </dgm:pt>
    <dgm:pt modelId="{2E193317-5176-41E1-ACAD-3E3110BEC9CF}" type="parTrans" cxnId="{17F33547-C8EC-4CDA-BE70-51DC08694A1F}">
      <dgm:prSet/>
      <dgm:spPr/>
      <dgm:t>
        <a:bodyPr/>
        <a:lstStyle/>
        <a:p>
          <a:endParaRPr lang="en-US"/>
        </a:p>
      </dgm:t>
    </dgm:pt>
    <dgm:pt modelId="{E07E1A83-2956-4023-8728-2FC8974E7A95}" type="sibTrans" cxnId="{17F33547-C8EC-4CDA-BE70-51DC08694A1F}">
      <dgm:prSet/>
      <dgm:spPr/>
      <dgm:t>
        <a:bodyPr/>
        <a:lstStyle/>
        <a:p>
          <a:endParaRPr lang="en-US"/>
        </a:p>
      </dgm:t>
    </dgm:pt>
    <dgm:pt modelId="{EDD71F09-5EC5-473C-A65C-358AEA163D5B}">
      <dgm:prSet phldrT="[Text]" custT="1"/>
      <dgm:spPr>
        <a:solidFill>
          <a:schemeClr val="accent4">
            <a:lumMod val="20000"/>
            <a:lumOff val="80000"/>
            <a:alpha val="90000"/>
          </a:schemeClr>
        </a:solidFill>
      </dgm:spPr>
      <dgm:t>
        <a:bodyPr/>
        <a:lstStyle/>
        <a:p>
          <a:r>
            <a:rPr lang="en-US" sz="1000" dirty="0" smtClean="0"/>
            <a:t>PSA Organizational Knowledge</a:t>
          </a:r>
          <a:br>
            <a:rPr lang="en-US" sz="1000" dirty="0" smtClean="0"/>
          </a:br>
          <a:r>
            <a:rPr lang="en-US" sz="1000" dirty="0" smtClean="0"/>
            <a:t>--Treatment Program</a:t>
          </a:r>
          <a:endParaRPr lang="en-US" sz="1000" dirty="0"/>
        </a:p>
      </dgm:t>
    </dgm:pt>
    <dgm:pt modelId="{96A67A25-14BE-4F3D-B792-846ED82EA589}" type="parTrans" cxnId="{F40E2156-C4B7-4435-ACCE-E63B50BC7FAE}">
      <dgm:prSet/>
      <dgm:spPr/>
      <dgm:t>
        <a:bodyPr/>
        <a:lstStyle/>
        <a:p>
          <a:endParaRPr lang="en-US"/>
        </a:p>
      </dgm:t>
    </dgm:pt>
    <dgm:pt modelId="{CFE3945B-9B82-40AA-8CF6-A8EC785B410A}" type="sibTrans" cxnId="{F40E2156-C4B7-4435-ACCE-E63B50BC7FAE}">
      <dgm:prSet/>
      <dgm:spPr/>
      <dgm:t>
        <a:bodyPr/>
        <a:lstStyle/>
        <a:p>
          <a:endParaRPr lang="en-US"/>
        </a:p>
      </dgm:t>
    </dgm:pt>
    <dgm:pt modelId="{B9BD66CD-1D3E-4E94-896A-E79308044DE8}">
      <dgm:prSet phldrT="[Text]" custT="1"/>
      <dgm:spPr>
        <a:solidFill>
          <a:schemeClr val="accent4">
            <a:lumMod val="20000"/>
            <a:lumOff val="80000"/>
            <a:alpha val="90000"/>
          </a:schemeClr>
        </a:solidFill>
      </dgm:spPr>
      <dgm:t>
        <a:bodyPr/>
        <a:lstStyle/>
        <a:p>
          <a:r>
            <a:rPr lang="en-US" sz="1000" dirty="0" smtClean="0"/>
            <a:t>Computer Proficiency</a:t>
          </a:r>
          <a:endParaRPr lang="en-US" sz="1000" dirty="0"/>
        </a:p>
      </dgm:t>
    </dgm:pt>
    <dgm:pt modelId="{2761FF79-A409-45EC-B8FE-0CC37A776C31}" type="parTrans" cxnId="{BA9821A5-DB88-4CFF-BBBB-513AE3570257}">
      <dgm:prSet/>
      <dgm:spPr/>
      <dgm:t>
        <a:bodyPr/>
        <a:lstStyle/>
        <a:p>
          <a:endParaRPr lang="en-US"/>
        </a:p>
      </dgm:t>
    </dgm:pt>
    <dgm:pt modelId="{29828FA3-59D0-409E-BCAB-7D3484EEF87F}" type="sibTrans" cxnId="{BA9821A5-DB88-4CFF-BBBB-513AE3570257}">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163786"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189341">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13384">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CF84D5F2-9DDB-46D8-B391-45B91EA3DA63}" type="presOf" srcId="{EDD71F09-5EC5-473C-A65C-358AEA163D5B}" destId="{82D3B971-386A-4C5C-B42D-DC3E1A661EB2}" srcOrd="0" destOrd="4" presId="urn:microsoft.com/office/officeart/2005/8/layout/vList5"/>
    <dgm:cxn modelId="{1C7F83B0-8CED-4C99-B999-3A39BEA42357}" srcId="{FEDED611-2C1E-44AE-ABFE-9CADDD9A58F9}" destId="{7C1C1326-FC90-4868-A63C-E664ACEC1FF2}" srcOrd="0"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11601714-F245-4DDC-8062-C5BA84B68B67}" srcId="{43AE83C2-AC13-4342-A0F1-4DE148D7D4F6}" destId="{EE063A16-9878-4FD6-B217-F626F2691C24}" srcOrd="2" destOrd="0" parTransId="{F2D3E490-4005-4FC0-B0D4-17DCC141D4A1}" sibTransId="{93D0CA04-9357-4F7D-BEEB-0DCF1E2C01E3}"/>
    <dgm:cxn modelId="{88ACB365-60A1-4D61-B922-5D3D56B58D07}" srcId="{43AE83C2-AC13-4342-A0F1-4DE148D7D4F6}" destId="{32C04470-32A7-46B6-8316-FCECF6663868}" srcOrd="3" destOrd="0" parTransId="{80702BB4-0F2F-44D5-BA61-79714F12F192}" sibTransId="{3DD59910-E579-4A09-B201-82DEE075B847}"/>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1DED53F2-3A88-476A-B2E9-618880CCD12F}" type="presOf" srcId="{0E3C3ED5-33AD-4212-8214-DADD0A4ABCB9}" destId="{82D3B971-386A-4C5C-B42D-DC3E1A661EB2}" srcOrd="0" destOrd="1" presId="urn:microsoft.com/office/officeart/2005/8/layout/vList5"/>
    <dgm:cxn modelId="{874D5425-7CCE-48D0-AF5A-117B021CF333}" srcId="{68037241-0DB4-4813-9143-F0E9266B40FD}" destId="{29EA8F2E-7FEF-444E-8DE6-AB258D823770}" srcOrd="0"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E378F8B0-F350-44F2-8EB2-59DD42F23A0E}" srcId="{FD5BAAB5-8BE8-4DF3-8DF7-99058DCED65F}" destId="{022AC184-FB50-4E46-9CCA-C7DDAA351DCC}" srcOrd="2" destOrd="0" parTransId="{149E2783-D09A-4B0D-BCC3-4C4BC1F31C52}" sibTransId="{14954DE9-5C19-49C2-9E27-7FF2F3253C9C}"/>
    <dgm:cxn modelId="{17F33547-C8EC-4CDA-BE70-51DC08694A1F}" srcId="{68037241-0DB4-4813-9143-F0E9266B40FD}" destId="{42B2916B-6A0B-407E-8E24-32CA4B17499C}" srcOrd="3" destOrd="0" parTransId="{2E193317-5176-41E1-ACAD-3E3110BEC9CF}" sibTransId="{E07E1A83-2956-4023-8728-2FC8974E7A95}"/>
    <dgm:cxn modelId="{F89CB8F7-9963-46FC-A023-C6FB5536CB20}" type="presOf" srcId="{7C1C1326-FC90-4868-A63C-E664ACEC1FF2}" destId="{F1BA9655-1B22-46D4-83AF-98007378FC0E}" srcOrd="0" destOrd="0" presId="urn:microsoft.com/office/officeart/2005/8/layout/vList5"/>
    <dgm:cxn modelId="{F40E2156-C4B7-4435-ACCE-E63B50BC7FAE}" srcId="{68037241-0DB4-4813-9143-F0E9266B40FD}" destId="{EDD71F09-5EC5-473C-A65C-358AEA163D5B}" srcOrd="4" destOrd="0" parTransId="{96A67A25-14BE-4F3D-B792-846ED82EA589}" sibTransId="{CFE3945B-9B82-40AA-8CF6-A8EC785B410A}"/>
    <dgm:cxn modelId="{13FFD62A-6ECD-40BF-994B-7EC92D7FE88C}" type="presOf" srcId="{38E11A2E-7FFB-4D57-B796-2E8AE5149622}" destId="{BDD4BF51-862B-4576-B43C-26D1DD97AF5C}" srcOrd="0" destOrd="1" presId="urn:microsoft.com/office/officeart/2005/8/layout/vList5"/>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14DE336-44E4-4565-9EAA-52CE1EBBF498}" type="presOf" srcId="{69E905AC-407D-4F34-B751-C3F824DD9BE0}" destId="{CB8F06E6-523E-40A5-BB9A-4F4E0D33CC9F}" srcOrd="0" destOrd="0" presId="urn:microsoft.com/office/officeart/2005/8/layout/vList5"/>
    <dgm:cxn modelId="{92FA53E4-C6C6-4E05-9512-34F7205FDF96}" type="presOf" srcId="{FD5BAAB5-8BE8-4DF3-8DF7-99058DCED65F}" destId="{80790DD6-A1BA-430C-AB89-55CE9EC91724}" srcOrd="0" destOrd="0" presId="urn:microsoft.com/office/officeart/2005/8/layout/vList5"/>
    <dgm:cxn modelId="{63EF1A9C-F93B-4BA4-8C08-800B9B97FCFE}" srcId="{FD5BAAB5-8BE8-4DF3-8DF7-99058DCED65F}" destId="{212AF63D-0117-4CA6-86AA-56AD7FCB6488}" srcOrd="1" destOrd="0" parTransId="{CEDF8FED-AC2E-4326-B204-A570AD7C75F2}" sibTransId="{DB615B81-DAEF-472E-9332-2C1CE4F2F03F}"/>
    <dgm:cxn modelId="{481FC95B-34D3-4447-8583-72D2ADFD42D4}" type="presOf" srcId="{32C04470-32A7-46B6-8316-FCECF6663868}" destId="{BDD4BF51-862B-4576-B43C-26D1DD97AF5C}" srcOrd="0" destOrd="3" presId="urn:microsoft.com/office/officeart/2005/8/layout/vList5"/>
    <dgm:cxn modelId="{994DAD08-6BA0-4B57-844B-277364A5018A}" type="presOf" srcId="{B9BD66CD-1D3E-4E94-896A-E79308044DE8}" destId="{82D3B971-386A-4C5C-B42D-DC3E1A661EB2}" srcOrd="0" destOrd="5" presId="urn:microsoft.com/office/officeart/2005/8/layout/vList5"/>
    <dgm:cxn modelId="{32373E03-C64B-4133-80CD-B367159C343B}" srcId="{FEDED611-2C1E-44AE-ABFE-9CADDD9A58F9}" destId="{844311B6-8F9F-4A67-9EC9-5B85BB3E93F3}" srcOrd="1" destOrd="0" parTransId="{1F275DCD-BA5C-4B68-8AB5-5CC75217E2D3}" sibTransId="{4E7B2931-7DE9-4900-92D9-CDDF2E3F8DF9}"/>
    <dgm:cxn modelId="{DD9344AA-581F-43FF-B55B-4DA365942E69}" type="presOf" srcId="{022AC184-FB50-4E46-9CCA-C7DDAA351DCC}" destId="{CB8F06E6-523E-40A5-BB9A-4F4E0D33CC9F}" srcOrd="0" destOrd="2" presId="urn:microsoft.com/office/officeart/2005/8/layout/vList5"/>
    <dgm:cxn modelId="{8414ABA6-CA3D-424B-A561-09995C89824F}" srcId="{68037241-0DB4-4813-9143-F0E9266B40FD}" destId="{1A5BB3A9-2193-4519-B0AC-9BE408ACC2A6}" srcOrd="2" destOrd="0" parTransId="{8B53058E-4945-4344-ABBE-DEA90496E190}" sibTransId="{FA1B0610-F778-495C-BD52-EDC7F2C3C312}"/>
    <dgm:cxn modelId="{AB99E3ED-3B8D-42E9-ACB8-10DF8349796C}" srcId="{68037241-0DB4-4813-9143-F0E9266B40FD}" destId="{0E3C3ED5-33AD-4212-8214-DADD0A4ABCB9}" srcOrd="1" destOrd="0" parTransId="{97A90DDB-3421-4C2A-8926-845E811A9969}" sibTransId="{22BDC7E5-E812-409C-B1A1-E41251EF895A}"/>
    <dgm:cxn modelId="{2B625662-51AC-4E43-843C-CDE28179DE9A}" type="presOf" srcId="{844311B6-8F9F-4A67-9EC9-5B85BB3E93F3}" destId="{F1BA9655-1B22-46D4-83AF-98007378FC0E}" srcOrd="0" destOrd="1" presId="urn:microsoft.com/office/officeart/2005/8/layout/vList5"/>
    <dgm:cxn modelId="{04D01803-8B0A-4B71-94E5-6708408EC310}" type="presOf" srcId="{1A5BB3A9-2193-4519-B0AC-9BE408ACC2A6}" destId="{82D3B971-386A-4C5C-B42D-DC3E1A661EB2}" srcOrd="0" destOrd="2" presId="urn:microsoft.com/office/officeart/2005/8/layout/vList5"/>
    <dgm:cxn modelId="{3E326779-6755-48BE-86A2-16B054EAC6B8}" type="presOf" srcId="{212AF63D-0117-4CA6-86AA-56AD7FCB6488}" destId="{CB8F06E6-523E-40A5-BB9A-4F4E0D33CC9F}" srcOrd="0" destOrd="1" presId="urn:microsoft.com/office/officeart/2005/8/layout/vList5"/>
    <dgm:cxn modelId="{110B549A-D6A5-4DC6-A6E1-AD1FE11D39C4}" type="presOf" srcId="{42B2916B-6A0B-407E-8E24-32CA4B17499C}" destId="{82D3B971-386A-4C5C-B42D-DC3E1A661EB2}" srcOrd="0" destOrd="3" presId="urn:microsoft.com/office/officeart/2005/8/layout/vList5"/>
    <dgm:cxn modelId="{714C9788-D0A5-4B99-973C-73DFCE6D32AE}" srcId="{D7D89B30-D5F0-4AE1-85DC-06605178CFC2}" destId="{FD5BAAB5-8BE8-4DF3-8DF7-99058DCED65F}" srcOrd="1" destOrd="0" parTransId="{A9CD6EFF-27D7-46A6-8177-A3BC3460F081}" sibTransId="{A9C6F1A5-705F-4050-8F02-DAB9983994AA}"/>
    <dgm:cxn modelId="{BA9821A5-DB88-4CFF-BBBB-513AE3570257}" srcId="{68037241-0DB4-4813-9143-F0E9266B40FD}" destId="{B9BD66CD-1D3E-4E94-896A-E79308044DE8}" srcOrd="5" destOrd="0" parTransId="{2761FF79-A409-45EC-B8FE-0CC37A776C31}" sibTransId="{29828FA3-59D0-409E-BCAB-7D3484EEF87F}"/>
    <dgm:cxn modelId="{143A6F07-EE92-44D6-AAEC-9802C839F226}" type="presOf" srcId="{29EA8F2E-7FEF-444E-8DE6-AB258D823770}" destId="{82D3B971-386A-4C5C-B42D-DC3E1A661EB2}" srcOrd="0" destOrd="0"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36E929FD-DDA0-4FDE-8E29-1EAAC17BD08A}" srcId="{43AE83C2-AC13-4342-A0F1-4DE148D7D4F6}" destId="{B86FCB96-814A-4CEB-8E9D-39B375F594D4}" srcOrd="0" destOrd="0" parTransId="{CF6246B9-2948-479C-9F09-2B9DEC13FFF7}" sibTransId="{982958CB-8963-4CF5-963C-A4A82A984825}"/>
    <dgm:cxn modelId="{8E130459-485D-418A-9DB7-07734F4F1A69}" srcId="{43AE83C2-AC13-4342-A0F1-4DE148D7D4F6}" destId="{38E11A2E-7FFB-4D57-B796-2E8AE5149622}" srcOrd="1" destOrd="0" parTransId="{ED29F448-622C-4FBB-BF86-EC8398A61EDF}" sibTransId="{45475A2E-63D3-4ED3-860C-7399B2365BBB}"/>
    <dgm:cxn modelId="{7C7AB0D7-A8DF-4A1B-A27C-B498E81E2FD2}" type="presOf" srcId="{EE063A16-9878-4FD6-B217-F626F2691C24}" destId="{BDD4BF51-862B-4576-B43C-26D1DD97AF5C}" srcOrd="0" destOrd="2"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614758" y="-1346869"/>
          <a:ext cx="1156477"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Knowledge of Community Treatment Specialist Technical Procedures and Protocol</a:t>
          </a:r>
          <a:endParaRPr lang="en-US" sz="1000" kern="1200" dirty="0"/>
        </a:p>
        <a:p>
          <a:pPr marL="57150" lvl="1" indent="-57150" algn="l" defTabSz="444500">
            <a:lnSpc>
              <a:spcPct val="90000"/>
            </a:lnSpc>
            <a:spcBef>
              <a:spcPct val="0"/>
            </a:spcBef>
            <a:spcAft>
              <a:spcPct val="15000"/>
            </a:spcAft>
            <a:buChar char="••"/>
          </a:pPr>
          <a:r>
            <a:rPr lang="en-US" sz="1000" kern="1200" dirty="0" smtClean="0"/>
            <a:t>Knowledge of Mental Health Disorders and Treatment</a:t>
          </a:r>
          <a:endParaRPr lang="en-US" sz="1000" kern="1200" dirty="0"/>
        </a:p>
        <a:p>
          <a:pPr marL="57150" lvl="1" indent="-57150" algn="l" defTabSz="444500">
            <a:lnSpc>
              <a:spcPct val="90000"/>
            </a:lnSpc>
            <a:spcBef>
              <a:spcPct val="0"/>
            </a:spcBef>
            <a:spcAft>
              <a:spcPct val="15000"/>
            </a:spcAft>
            <a:buChar char="••"/>
          </a:pPr>
          <a:r>
            <a:rPr lang="en-US" sz="1000" kern="1200" dirty="0" smtClean="0"/>
            <a:t>Knowledge of Substance-Related Treatment</a:t>
          </a:r>
          <a:endParaRPr lang="en-US" sz="1000" kern="1200" dirty="0"/>
        </a:p>
        <a:p>
          <a:pPr marL="57150" lvl="1" indent="-57150" algn="l" defTabSz="444500">
            <a:lnSpc>
              <a:spcPct val="90000"/>
            </a:lnSpc>
            <a:spcBef>
              <a:spcPct val="0"/>
            </a:spcBef>
            <a:spcAft>
              <a:spcPct val="15000"/>
            </a:spcAft>
            <a:buChar char="••"/>
          </a:pPr>
          <a:r>
            <a:rPr lang="en-US" sz="1000" kern="1200" dirty="0" smtClean="0"/>
            <a:t>System and Regulatory Knowledge</a:t>
          </a:r>
          <a:endParaRPr lang="en-US" sz="1000" kern="1200" dirty="0"/>
        </a:p>
        <a:p>
          <a:pPr marL="57150" lvl="1" indent="-57150" algn="l" defTabSz="444500">
            <a:lnSpc>
              <a:spcPct val="90000"/>
            </a:lnSpc>
            <a:spcBef>
              <a:spcPct val="0"/>
            </a:spcBef>
            <a:spcAft>
              <a:spcPct val="15000"/>
            </a:spcAft>
            <a:buChar char="••"/>
          </a:pPr>
          <a:r>
            <a:rPr lang="en-US" sz="1000" kern="1200" dirty="0" smtClean="0"/>
            <a:t>PSA Organizational Knowledge</a:t>
          </a:r>
          <a:br>
            <a:rPr lang="en-US" sz="1000" kern="1200" dirty="0" smtClean="0"/>
          </a:br>
          <a:r>
            <a:rPr lang="en-US" sz="1000" kern="1200" dirty="0" smtClean="0"/>
            <a:t>--Treatment Program</a:t>
          </a:r>
          <a:endParaRPr lang="en-US" sz="1000" kern="1200" dirty="0"/>
        </a:p>
        <a:p>
          <a:pPr marL="57150" lvl="1" indent="-57150" algn="l" defTabSz="444500">
            <a:lnSpc>
              <a:spcPct val="90000"/>
            </a:lnSpc>
            <a:spcBef>
              <a:spcPct val="0"/>
            </a:spcBef>
            <a:spcAft>
              <a:spcPct val="15000"/>
            </a:spcAft>
            <a:buChar char="••"/>
          </a:pPr>
          <a:r>
            <a:rPr lang="en-US" sz="1000" kern="1200" dirty="0" smtClean="0"/>
            <a:t>Computer Proficiency</a:t>
          </a:r>
          <a:endParaRPr lang="en-US" sz="1000" kern="1200" dirty="0"/>
        </a:p>
      </dsp:txBody>
      <dsp:txXfrm rot="5400000">
        <a:off x="3614758" y="-1346869"/>
        <a:ext cx="1156477" cy="3946350"/>
      </dsp:txXfrm>
    </dsp:sp>
    <dsp:sp modelId="{578424C7-D8B1-4DF0-9585-3BF63D56A9AB}">
      <dsp:nvSpPr>
        <dsp:cNvPr id="0" name=""/>
        <dsp:cNvSpPr/>
      </dsp:nvSpPr>
      <dsp:spPr>
        <a:xfrm>
          <a:off x="0" y="0"/>
          <a:ext cx="2219822" cy="1250486"/>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19822" cy="1250486"/>
      </dsp:txXfrm>
    </dsp:sp>
    <dsp:sp modelId="{CB8F06E6-523E-40A5-BB9A-4F4E0D33CC9F}">
      <dsp:nvSpPr>
        <dsp:cNvPr id="0" name=""/>
        <dsp:cNvSpPr/>
      </dsp:nvSpPr>
      <dsp:spPr>
        <a:xfrm rot="5400000">
          <a:off x="3891700" y="-303636"/>
          <a:ext cx="610790"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Interpersonal Skills</a:t>
          </a:r>
          <a:endParaRPr lang="en-US" sz="1000" kern="1200" dirty="0"/>
        </a:p>
        <a:p>
          <a:pPr marL="57150" lvl="1" indent="-57150" algn="l" defTabSz="444500">
            <a:lnSpc>
              <a:spcPct val="90000"/>
            </a:lnSpc>
            <a:spcBef>
              <a:spcPct val="0"/>
            </a:spcBef>
            <a:spcAft>
              <a:spcPct val="15000"/>
            </a:spcAft>
            <a:buChar char="••"/>
          </a:pPr>
          <a:r>
            <a:rPr lang="en-US" sz="1000" kern="1200" dirty="0" smtClean="0"/>
            <a:t>Teamwork</a:t>
          </a:r>
          <a:endParaRPr lang="en-US" sz="1000" kern="1200" dirty="0"/>
        </a:p>
        <a:p>
          <a:pPr marL="57150" lvl="1" indent="-57150" algn="l" defTabSz="444500">
            <a:lnSpc>
              <a:spcPct val="90000"/>
            </a:lnSpc>
            <a:spcBef>
              <a:spcPct val="0"/>
            </a:spcBef>
            <a:spcAft>
              <a:spcPct val="15000"/>
            </a:spcAft>
            <a:buChar char="••"/>
          </a:pPr>
          <a:r>
            <a:rPr lang="en-US" sz="1000" kern="1200" dirty="0" smtClean="0"/>
            <a:t>Customer Service Orientation</a:t>
          </a:r>
          <a:endParaRPr lang="en-US" sz="1000" kern="1200" dirty="0"/>
        </a:p>
      </dsp:txBody>
      <dsp:txXfrm rot="5400000">
        <a:off x="3891700" y="-303636"/>
        <a:ext cx="610790" cy="3950208"/>
      </dsp:txXfrm>
    </dsp:sp>
    <dsp:sp modelId="{80790DD6-A1BA-430C-AB89-55CE9EC91724}">
      <dsp:nvSpPr>
        <dsp:cNvPr id="0" name=""/>
        <dsp:cNvSpPr/>
      </dsp:nvSpPr>
      <dsp:spPr>
        <a:xfrm>
          <a:off x="0" y="1289723"/>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1289723"/>
        <a:ext cx="2221992" cy="763488"/>
      </dsp:txXfrm>
    </dsp:sp>
    <dsp:sp modelId="{BDD4BF51-862B-4576-B43C-26D1DD97AF5C}">
      <dsp:nvSpPr>
        <dsp:cNvPr id="0" name=""/>
        <dsp:cNvSpPr/>
      </dsp:nvSpPr>
      <dsp:spPr>
        <a:xfrm rot="5400000">
          <a:off x="3850826" y="498026"/>
          <a:ext cx="692538"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Conscientiousness</a:t>
          </a:r>
          <a:endParaRPr lang="en-US" sz="1000" kern="1200" dirty="0"/>
        </a:p>
        <a:p>
          <a:pPr marL="57150" lvl="1" indent="-57150" algn="l" defTabSz="444500">
            <a:lnSpc>
              <a:spcPct val="90000"/>
            </a:lnSpc>
            <a:spcBef>
              <a:spcPct val="0"/>
            </a:spcBef>
            <a:spcAft>
              <a:spcPct val="15000"/>
            </a:spcAft>
            <a:buChar char="••"/>
          </a:pPr>
          <a:r>
            <a:rPr lang="en-US" sz="1000" kern="1200" dirty="0" smtClean="0"/>
            <a:t>Planning and Organizing</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and Problem Solving</a:t>
          </a:r>
          <a:endParaRPr lang="en-US" sz="1000" kern="1200" dirty="0"/>
        </a:p>
      </dsp:txBody>
      <dsp:txXfrm rot="5400000">
        <a:off x="3850826" y="498026"/>
        <a:ext cx="692538" cy="3950208"/>
      </dsp:txXfrm>
    </dsp:sp>
    <dsp:sp modelId="{AD8929E8-58D4-4C46-AF1C-08450C62C440}">
      <dsp:nvSpPr>
        <dsp:cNvPr id="0" name=""/>
        <dsp:cNvSpPr/>
      </dsp:nvSpPr>
      <dsp:spPr>
        <a:xfrm>
          <a:off x="0" y="2091386"/>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2091386"/>
        <a:ext cx="2221992" cy="763488"/>
      </dsp:txXfrm>
    </dsp:sp>
    <dsp:sp modelId="{F1BA9655-1B22-46D4-83AF-98007378FC0E}">
      <dsp:nvSpPr>
        <dsp:cNvPr id="0" name=""/>
        <dsp:cNvSpPr/>
      </dsp:nvSpPr>
      <dsp:spPr>
        <a:xfrm rot="5400000">
          <a:off x="3891700" y="1299689"/>
          <a:ext cx="610790"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Adaptability</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a:t>
          </a:r>
          <a:endParaRPr lang="en-US" sz="1000" kern="1200" dirty="0"/>
        </a:p>
      </dsp:txBody>
      <dsp:txXfrm rot="5400000">
        <a:off x="3891700" y="1299689"/>
        <a:ext cx="610790" cy="3950208"/>
      </dsp:txXfrm>
    </dsp:sp>
    <dsp:sp modelId="{4DEEE612-3434-482A-8CEA-3DC4016F1EB9}">
      <dsp:nvSpPr>
        <dsp:cNvPr id="0" name=""/>
        <dsp:cNvSpPr/>
      </dsp:nvSpPr>
      <dsp:spPr>
        <a:xfrm>
          <a:off x="0" y="2893049"/>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2893049"/>
        <a:ext cx="2221992" cy="76348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8" name="Content Placeholder 8"/>
          <p:cNvSpPr>
            <a:spLocks noGrp="1"/>
          </p:cNvSpPr>
          <p:nvPr>
            <p:ph sz="quarter" idx="1"/>
          </p:nvPr>
        </p:nvSpPr>
        <p:spPr>
          <a:xfrm>
            <a:off x="228600" y="1447800"/>
            <a:ext cx="6248400" cy="1690577"/>
          </a:xfrm>
          <a:prstGeom prst="rect">
            <a:avLst/>
          </a:prstGeom>
        </p:spPr>
        <p:txBody>
          <a:bodyPr/>
          <a:lstStyle>
            <a:lvl1pPr>
              <a:buClrTx/>
              <a:buSzPct val="100000"/>
              <a:buFont typeface="Arial" pitchFamily="34" charset="0"/>
              <a:buChar char="•"/>
              <a:defRPr lang="en-US" sz="1000" kern="1200" dirty="0" smtClean="0">
                <a:solidFill>
                  <a:schemeClr val="tx1"/>
                </a:solidFill>
                <a:latin typeface="Arial" pitchFamily="34" charset="0"/>
                <a:ea typeface="+mn-ea"/>
                <a:cs typeface="Arial" pitchFamily="34" charset="0"/>
              </a:defRPr>
            </a:lvl1pPr>
            <a:lvl2pPr>
              <a:buNone/>
              <a:defRPr/>
            </a:lvl2pPr>
          </a:lstStyle>
          <a:p>
            <a:pPr marL="114300" lvl="0" indent="-114300" algn="l" defTabSz="914400" rtl="0" eaLnBrk="1" fontAlgn="base" latinLnBrk="0" hangingPunct="1">
              <a:spcBef>
                <a:spcPct val="0"/>
              </a:spcBef>
              <a:spcAft>
                <a:spcPct val="0"/>
              </a:spcAft>
              <a:buSzPct val="120000"/>
              <a:buFont typeface="Arial" pitchFamily="34" charset="0"/>
              <a:buChar char="•"/>
            </a:pPr>
            <a:r>
              <a:rPr lang="en-US" dirty="0" smtClean="0"/>
              <a:t>Click to edit Master text styles</a:t>
            </a:r>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6" name="TextBox 5"/>
          <p:cNvSpPr txBox="1"/>
          <p:nvPr userDrawn="1"/>
        </p:nvSpPr>
        <p:spPr>
          <a:xfrm>
            <a:off x="304800" y="1371600"/>
            <a:ext cx="6172200" cy="523220"/>
          </a:xfrm>
          <a:prstGeom prst="rect">
            <a:avLst/>
          </a:prstGeom>
          <a:noFill/>
        </p:spPr>
        <p:txBody>
          <a:bodyPr wrap="square" rtlCol="0">
            <a:spAutoFit/>
          </a:bodyPr>
          <a:lstStyle/>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14.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15.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19.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16.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17.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0.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21.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16.docx"/><Relationship Id="rId2" Type="http://schemas.openxmlformats.org/officeDocument/2006/relationships/slideLayout" Target="../slideLayouts/slideLayout18.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Word_Document17.docx"/><Relationship Id="rId2" Type="http://schemas.openxmlformats.org/officeDocument/2006/relationships/slideLayout" Target="../slideLayouts/slideLayout2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3.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4.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PSO: Community Treatment 	Specialist</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Computer Proficiency</a:t>
            </a:r>
            <a:endParaRPr lang="en-US" dirty="0"/>
          </a:p>
        </p:txBody>
      </p:sp>
      <p:sp>
        <p:nvSpPr>
          <p:cNvPr id="20481" name="Rectangle 1"/>
          <p:cNvSpPr>
            <a:spLocks noChangeArrowheads="1"/>
          </p:cNvSpPr>
          <p:nvPr/>
        </p:nvSpPr>
        <p:spPr bwMode="auto">
          <a:xfrm>
            <a:off x="228600" y="1422736"/>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Microsoft Office tools (Outlook, Word, Excel, and PowerPoint) required to perform job duties such as writing reports and letters, creating and updating logs, or producing presentations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Performs basic computer operations (e.g., accessing drives).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knowledge of, accesses and uses relevant systems needed to perform job duties (e.g.,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DTMS, Track-it).   </a:t>
            </a:r>
          </a:p>
        </p:txBody>
      </p:sp>
      <p:graphicFrame>
        <p:nvGraphicFramePr>
          <p:cNvPr id="20483" name="Object 3"/>
          <p:cNvGraphicFramePr>
            <a:graphicFrameLocks noChangeAspect="1"/>
          </p:cNvGraphicFramePr>
          <p:nvPr/>
        </p:nvGraphicFramePr>
        <p:xfrm>
          <a:off x="304800" y="3113088"/>
          <a:ext cx="6367463" cy="2187575"/>
        </p:xfrm>
        <a:graphic>
          <a:graphicData uri="http://schemas.openxmlformats.org/presentationml/2006/ole">
            <p:oleObj spid="_x0000_s2050" name="Document" r:id="rId3" imgW="9287874" imgH="3195625"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Interpersonal Skills</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371599"/>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1507" name="Object 3"/>
          <p:cNvGraphicFramePr>
            <a:graphicFrameLocks/>
          </p:cNvGraphicFramePr>
          <p:nvPr/>
        </p:nvGraphicFramePr>
        <p:xfrm>
          <a:off x="304800" y="3070225"/>
          <a:ext cx="6367463" cy="3635375"/>
        </p:xfrm>
        <a:graphic>
          <a:graphicData uri="http://schemas.openxmlformats.org/presentationml/2006/ole">
            <p:oleObj spid="_x0000_s3074" name="Document" r:id="rId3" imgW="9287874" imgH="5315592"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Teamwork</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178003"/>
            <a:ext cx="64008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Develops and maintains positive and professional working relationships with coworkers.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Unit and Agency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Readily shares relevant information, knowledge, and ideas with team members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others are kept informed when necessary and involves the appropriate individuals in key decisions when needed.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through with commitments to the team and can be relied upon to complete own responsibilities</a:t>
            </a:r>
          </a:p>
        </p:txBody>
      </p:sp>
      <p:graphicFrame>
        <p:nvGraphicFramePr>
          <p:cNvPr id="22531" name="Object 3"/>
          <p:cNvGraphicFramePr>
            <a:graphicFrameLocks noChangeAspect="1"/>
          </p:cNvGraphicFramePr>
          <p:nvPr/>
        </p:nvGraphicFramePr>
        <p:xfrm>
          <a:off x="304800" y="2982913"/>
          <a:ext cx="6465888" cy="3581400"/>
        </p:xfrm>
        <a:graphic>
          <a:graphicData uri="http://schemas.openxmlformats.org/presentationml/2006/ole">
            <p:oleObj spid="_x0000_s4098" name="Document" r:id="rId3" imgW="9287874" imgH="5146946"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Customer Service Orientation</a:t>
            </a:r>
            <a:endParaRPr lang="en-US" dirty="0">
              <a:latin typeface="Arial" pitchFamily="34" charset="0"/>
              <a:cs typeface="Arial" pitchFamily="34" charset="0"/>
            </a:endParaRPr>
          </a:p>
        </p:txBody>
      </p:sp>
      <p:sp>
        <p:nvSpPr>
          <p:cNvPr id="3" name="TextBox 2"/>
          <p:cNvSpPr txBox="1"/>
          <p:nvPr/>
        </p:nvSpPr>
        <p:spPr>
          <a:xfrm>
            <a:off x="304800" y="1371600"/>
            <a:ext cx="6172200" cy="1908215"/>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sound judgment within established guidelines to resolve customer-related problems.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relationships with other agencies and partners and uses these resources efficiently and effectively to achieve objectives.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when appropriate and responds promptly, thoughtfully and thoroughly to other agencies’ requests or needs.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4200"/>
          <a:ext cx="6367463" cy="3875088"/>
        </p:xfrm>
        <a:graphic>
          <a:graphicData uri="http://schemas.openxmlformats.org/presentationml/2006/ole">
            <p:oleObj spid="_x0000_s8194" name="Document" r:id="rId3" imgW="9287874" imgH="5673064"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Initiative</a:t>
            </a:r>
            <a:endParaRPr lang="en-US" dirty="0">
              <a:latin typeface="Arial" pitchFamily="34" charset="0"/>
              <a:cs typeface="Arial" pitchFamily="34" charset="0"/>
            </a:endParaRPr>
          </a:p>
        </p:txBody>
      </p:sp>
      <p:sp>
        <p:nvSpPr>
          <p:cNvPr id="3" name="TextBox 2"/>
          <p:cNvSpPr txBox="1"/>
          <p:nvPr/>
        </p:nvSpPr>
        <p:spPr>
          <a:xfrm>
            <a:off x="304800" y="1371600"/>
            <a:ext cx="6172200" cy="132343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ideas for change.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perseverance in achieving objectives; stays focused and persistent and remains committed to objectives despite obstacles.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positive outlook and stays motivated when dealing with difficult individuals/situations or when things do not go as planned or recommended.</a:t>
            </a:r>
            <a:endParaRPr lang="en-US" dirty="0"/>
          </a:p>
        </p:txBody>
      </p:sp>
      <p:graphicFrame>
        <p:nvGraphicFramePr>
          <p:cNvPr id="23555" name="Object 3"/>
          <p:cNvGraphicFramePr>
            <a:graphicFrameLocks noChangeAspect="1"/>
          </p:cNvGraphicFramePr>
          <p:nvPr/>
        </p:nvGraphicFramePr>
        <p:xfrm>
          <a:off x="304800" y="3048000"/>
          <a:ext cx="6367463" cy="4365625"/>
        </p:xfrm>
        <a:graphic>
          <a:graphicData uri="http://schemas.openxmlformats.org/presentationml/2006/ole">
            <p:oleObj spid="_x0000_s5122" name="Document" r:id="rId3" imgW="9287874" imgH="6375395"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Conscientiousness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follows through consistently.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on top of activities to ensure appropriate and timely follow through.</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Produces work that meets Unit objectives, Agency standards, and/or customer expectations.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situations that may require flexibility or a modification of an existing procedure, and seeks approval for changes at the appropriate times. </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1938" y="3124200"/>
          <a:ext cx="6367462" cy="3516313"/>
        </p:xfrm>
        <a:graphic>
          <a:graphicData uri="http://schemas.openxmlformats.org/presentationml/2006/ole">
            <p:oleObj spid="_x0000_s6146" name="Document" r:id="rId3" imgW="9287874" imgH="5140460"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Planning and Organizing</a:t>
            </a:r>
            <a:endParaRPr lang="en-US" dirty="0">
              <a:latin typeface="Arial" pitchFamily="34" charset="0"/>
              <a:cs typeface="Arial" pitchFamily="34" charset="0"/>
            </a:endParaRPr>
          </a:p>
        </p:txBody>
      </p:sp>
      <p:sp>
        <p:nvSpPr>
          <p:cNvPr id="3" name="TextBox 2"/>
          <p:cNvSpPr txBox="1"/>
          <p:nvPr/>
        </p:nvSpPr>
        <p:spPr>
          <a:xfrm>
            <a:off x="304800" y="1371600"/>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organizes, and manages records or files efficiently, completely, and promptly.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workday to organize, prioritize and accomplish day-to-day job duties.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tasks as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28600" y="3200400"/>
          <a:ext cx="6367463" cy="2590800"/>
        </p:xfrm>
        <a:graphic>
          <a:graphicData uri="http://schemas.openxmlformats.org/presentationml/2006/ole">
            <p:oleObj spid="_x0000_s9218" name="Document" r:id="rId3" imgW="9287874" imgH="3794535"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Critical Thinking and Problem Solving</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integrating information and assessing relevant input and data to respond to questions and make appropriate decisions based on available information.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when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relevant data, asks probing questions, and secures additional information in order to understand a problem or situation.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viable solutions to problems. </a:t>
            </a:r>
          </a:p>
          <a:p>
            <a:endParaRPr lang="en-US" dirty="0"/>
          </a:p>
        </p:txBody>
      </p:sp>
      <p:graphicFrame>
        <p:nvGraphicFramePr>
          <p:cNvPr id="28676" name="Object 4"/>
          <p:cNvGraphicFramePr>
            <a:graphicFrameLocks/>
          </p:cNvGraphicFramePr>
          <p:nvPr/>
        </p:nvGraphicFramePr>
        <p:xfrm>
          <a:off x="271463" y="3276600"/>
          <a:ext cx="6369050" cy="3025775"/>
        </p:xfrm>
        <a:graphic>
          <a:graphicData uri="http://schemas.openxmlformats.org/presentationml/2006/ole">
            <p:oleObj spid="_x0000_s10242" name="Document" r:id="rId3" imgW="9287874" imgH="4432002"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Adaptability</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 new ways of performing tasks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a:p>
            <a:endParaRPr lang="en-US" dirty="0"/>
          </a:p>
        </p:txBody>
      </p:sp>
      <p:graphicFrame>
        <p:nvGraphicFramePr>
          <p:cNvPr id="25604" name="Object 4"/>
          <p:cNvGraphicFramePr>
            <a:graphicFrameLocks/>
          </p:cNvGraphicFramePr>
          <p:nvPr/>
        </p:nvGraphicFramePr>
        <p:xfrm>
          <a:off x="228600" y="3200400"/>
          <a:ext cx="6367463" cy="3919538"/>
        </p:xfrm>
        <a:graphic>
          <a:graphicData uri="http://schemas.openxmlformats.org/presentationml/2006/ole">
            <p:oleObj spid="_x0000_s7170" name="Document" r:id="rId3" imgW="9287874" imgH="5733243" progId="Word.Document.12">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Communication</a:t>
            </a:r>
            <a:endParaRPr lang="en-US" dirty="0">
              <a:latin typeface="Arial" pitchFamily="34" charset="0"/>
              <a:cs typeface="Arial" pitchFamily="34" charset="0"/>
            </a:endParaRPr>
          </a:p>
        </p:txBody>
      </p:sp>
      <p:sp>
        <p:nvSpPr>
          <p:cNvPr id="3" name="TextBox 2"/>
          <p:cNvSpPr txBox="1"/>
          <p:nvPr/>
        </p:nvSpPr>
        <p:spPr>
          <a:xfrm>
            <a:off x="304800" y="1104900"/>
            <a:ext cx="6172200" cy="2400657"/>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communication strategies with each individual and situation to motivate commitment or influence outcomes when needed.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sentence structure and spelling, and are generally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and understands words, language, acronyms and/or terminology associated with internal and external Agencies with whom he/she interacts (e.g., mental health, substance abuse, criminal justice, court system, social services, presentence investigations, Parole and Probation, relevant community organizations). </a:t>
            </a:r>
            <a:endParaRPr lang="en-US" dirty="0"/>
          </a:p>
        </p:txBody>
      </p:sp>
      <p:graphicFrame>
        <p:nvGraphicFramePr>
          <p:cNvPr id="29702" name="Object 6"/>
          <p:cNvGraphicFramePr>
            <a:graphicFrameLocks noChangeAspect="1"/>
          </p:cNvGraphicFramePr>
          <p:nvPr/>
        </p:nvGraphicFramePr>
        <p:xfrm>
          <a:off x="457200" y="3581400"/>
          <a:ext cx="6575425" cy="4833938"/>
        </p:xfrm>
        <a:graphic>
          <a:graphicData uri="http://schemas.openxmlformats.org/presentationml/2006/ole">
            <p:oleObj spid="_x0000_s11266" name="Document" r:id="rId3" imgW="9287874" imgH="6828721"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685800"/>
            <a:ext cx="6705600" cy="457200"/>
          </a:xfrm>
        </p:spPr>
        <p:txBody>
          <a:bodyPr/>
          <a:lstStyle/>
          <a:p>
            <a:pPr>
              <a:tabLst>
                <a:tab pos="1143000" algn="l"/>
              </a:tabLst>
            </a:pPr>
            <a:r>
              <a:rPr lang="en-US" dirty="0" smtClean="0"/>
              <a:t>PSO: Community Treatment Specialist</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838200"/>
            <a:ext cx="5410200" cy="457200"/>
          </a:xfrm>
        </p:spPr>
        <p:txBody>
          <a:bodyPr/>
          <a:lstStyle/>
          <a:p>
            <a:r>
              <a:rPr lang="en-US" dirty="0" smtClean="0"/>
              <a:t>Knowledge of Community Treatment Specialist Technical Procedures and Protocol</a:t>
            </a:r>
            <a:endParaRPr lang="en-US" dirty="0"/>
          </a:p>
        </p:txBody>
      </p:sp>
      <p:sp>
        <p:nvSpPr>
          <p:cNvPr id="16" name="Content Placeholder 15"/>
          <p:cNvSpPr>
            <a:spLocks noGrp="1"/>
          </p:cNvSpPr>
          <p:nvPr>
            <p:ph sz="quarter" idx="1"/>
          </p:nvPr>
        </p:nvSpPr>
        <p:spPr>
          <a:xfrm>
            <a:off x="228600" y="1357423"/>
            <a:ext cx="6248400" cy="1690577"/>
          </a:xfrm>
        </p:spPr>
        <p:txBody>
          <a:bodyPr/>
          <a:lstStyle/>
          <a:p>
            <a:pPr lvl="0">
              <a:spcBef>
                <a:spcPts val="0"/>
              </a:spcBef>
            </a:pPr>
            <a:r>
              <a:rPr lang="en-US" dirty="0"/>
              <a:t>Applies knowledge of DSM and ASAM (American Society of Addiction Medicine) criteria to properly assess potential substance or mental health-related disorders and makes appropriate treatment or supervision-related recommendations. </a:t>
            </a:r>
          </a:p>
          <a:p>
            <a:pPr lvl="0">
              <a:spcBef>
                <a:spcPts val="0"/>
              </a:spcBef>
            </a:pPr>
            <a:r>
              <a:rPr lang="en-US" dirty="0"/>
              <a:t>Demonstrates an understanding of PSA procedures and protocol for conducting and documenting substance-related disorder assessments, mental health assessments, and social services referrals.</a:t>
            </a:r>
          </a:p>
          <a:p>
            <a:pPr lvl="0">
              <a:spcBef>
                <a:spcPts val="0"/>
              </a:spcBef>
            </a:pPr>
            <a:r>
              <a:rPr lang="en-US" dirty="0"/>
              <a:t>Demonstrates an understanding of social service provider options, services, and eligibility requirements for each service (e.g., community service, employment, housing, Id, medical, food and clothing, anger management, parenting, grief counseling).</a:t>
            </a:r>
          </a:p>
          <a:p>
            <a:pPr lvl="0">
              <a:spcBef>
                <a:spcPts val="0"/>
              </a:spcBef>
            </a:pPr>
            <a:r>
              <a:rPr lang="en-US" dirty="0"/>
              <a:t>Demonstrates an understanding of relevant treatment modalities (e.g., no treatment, outpatient treatment, intensive outpatient treatment, medical or social detoxification, residential treatment) and providers and can apply to the appropriate circumstances.</a:t>
            </a:r>
          </a:p>
          <a:p>
            <a:pPr lvl="0">
              <a:spcBef>
                <a:spcPts val="0"/>
              </a:spcBef>
            </a:pPr>
            <a:r>
              <a:rPr lang="en-US" dirty="0"/>
              <a:t>Demonstrates an understanding of referral processes/steps to coordinate with outside agencies for substance or mental-health related treatment or social services.</a:t>
            </a:r>
          </a:p>
          <a:p>
            <a:pPr lvl="0">
              <a:spcBef>
                <a:spcPts val="0"/>
              </a:spcBef>
            </a:pPr>
            <a:r>
              <a:rPr lang="en-US" dirty="0"/>
              <a:t>Understands signs and symptoms of individuals who may be experiencing suicidal or homicidal ideation, as well as crisis intervention steps and protocol.</a:t>
            </a:r>
          </a:p>
          <a:p>
            <a:pPr lvl="0">
              <a:spcBef>
                <a:spcPts val="0"/>
              </a:spcBef>
            </a:pPr>
            <a:r>
              <a:rPr lang="en-US" dirty="0"/>
              <a:t>Understands assessment tools and procedures used in the assessment process.</a:t>
            </a: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graphicFrame>
        <p:nvGraphicFramePr>
          <p:cNvPr id="13314" name="Object 2"/>
          <p:cNvGraphicFramePr>
            <a:graphicFrameLocks/>
          </p:cNvGraphicFramePr>
          <p:nvPr/>
        </p:nvGraphicFramePr>
        <p:xfrm>
          <a:off x="228600" y="3957637"/>
          <a:ext cx="6435725" cy="4652963"/>
        </p:xfrm>
        <a:graphic>
          <a:graphicData uri="http://schemas.openxmlformats.org/presentationml/2006/ole">
            <p:oleObj spid="_x0000_s13314" name="Document" r:id="rId3" imgW="9287874" imgH="6346567"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762000"/>
            <a:ext cx="5410200" cy="457200"/>
          </a:xfrm>
        </p:spPr>
        <p:txBody>
          <a:bodyPr/>
          <a:lstStyle/>
          <a:p>
            <a:r>
              <a:rPr lang="en-US" dirty="0" smtClean="0"/>
              <a:t>Knowledge of Mental Health Disorders and Treatment </a:t>
            </a:r>
            <a:endParaRPr lang="en-US" dirty="0"/>
          </a:p>
        </p:txBody>
      </p:sp>
      <p:sp>
        <p:nvSpPr>
          <p:cNvPr id="3" name="Content Placeholder 2"/>
          <p:cNvSpPr>
            <a:spLocks noGrp="1"/>
          </p:cNvSpPr>
          <p:nvPr>
            <p:ph sz="quarter" idx="1"/>
          </p:nvPr>
        </p:nvSpPr>
        <p:spPr>
          <a:xfrm>
            <a:off x="228600" y="1371600"/>
            <a:ext cx="6248400" cy="1690577"/>
          </a:xfrm>
        </p:spPr>
        <p:txBody>
          <a:bodyPr/>
          <a:lstStyle/>
          <a:p>
            <a:pPr lvl="0">
              <a:spcBef>
                <a:spcPts val="0"/>
              </a:spcBef>
            </a:pPr>
            <a:r>
              <a:rPr lang="en-US" dirty="0" smtClean="0"/>
              <a:t>Recognizes </a:t>
            </a:r>
            <a:r>
              <a:rPr lang="en-US" dirty="0"/>
              <a:t>behaviors and responses associated with various mental health disorders. </a:t>
            </a:r>
          </a:p>
          <a:p>
            <a:pPr lvl="0">
              <a:spcBef>
                <a:spcPts val="0"/>
              </a:spcBef>
            </a:pPr>
            <a:r>
              <a:rPr lang="en-US" dirty="0"/>
              <a:t>Demonstrates familiarity with the basic medications and other common therapies used to treat mental health disorders. </a:t>
            </a:r>
          </a:p>
          <a:p>
            <a:pPr lvl="0">
              <a:spcBef>
                <a:spcPts val="0"/>
              </a:spcBef>
            </a:pPr>
            <a:r>
              <a:rPr lang="en-US" dirty="0"/>
              <a:t>Demonstrates familiarity with the typical side effects of the medications commonly used to treat mental health disorders. </a:t>
            </a:r>
          </a:p>
          <a:p>
            <a:pPr lvl="0">
              <a:spcBef>
                <a:spcPts val="0"/>
              </a:spcBef>
            </a:pPr>
            <a:r>
              <a:rPr lang="en-US" dirty="0"/>
              <a:t>Understands mental health treatment-related terminology and protocol in order to communicate effectively with health-care providers, case managers, treatment providers, caseworkers, and other stakeholders. </a:t>
            </a:r>
          </a:p>
          <a:p>
            <a:pPr lvl="0">
              <a:spcBef>
                <a:spcPts val="0"/>
              </a:spcBef>
            </a:pPr>
            <a:r>
              <a:rPr lang="en-US" dirty="0"/>
              <a:t>Demonstrates ability to maintain accurate and complete mental health treatment records.</a:t>
            </a:r>
          </a:p>
          <a:p>
            <a:pPr>
              <a:spcBef>
                <a:spcPts val="0"/>
              </a:spcBef>
            </a:pPr>
            <a:r>
              <a:rPr lang="en-US" dirty="0"/>
              <a:t>Utilizes knowledge of mental health services system and provider network to work effectively with defendants and to make accurate referrals, suggestions, and </a:t>
            </a:r>
            <a:r>
              <a:rPr lang="en-US" dirty="0" smtClean="0"/>
              <a:t>recommendations</a:t>
            </a:r>
            <a:endParaRPr lang="en-US" dirty="0"/>
          </a:p>
        </p:txBody>
      </p:sp>
      <p:graphicFrame>
        <p:nvGraphicFramePr>
          <p:cNvPr id="14338" name="Object 2"/>
          <p:cNvGraphicFramePr>
            <a:graphicFrameLocks/>
          </p:cNvGraphicFramePr>
          <p:nvPr/>
        </p:nvGraphicFramePr>
        <p:xfrm>
          <a:off x="381000" y="3473450"/>
          <a:ext cx="6343650" cy="4679950"/>
        </p:xfrm>
        <a:graphic>
          <a:graphicData uri="http://schemas.openxmlformats.org/presentationml/2006/ole">
            <p:oleObj spid="_x0000_s14338" name="Document" r:id="rId3" imgW="9287874" imgH="6723498"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5410200" cy="457200"/>
          </a:xfrm>
        </p:spPr>
        <p:txBody>
          <a:bodyPr/>
          <a:lstStyle/>
          <a:p>
            <a:r>
              <a:rPr lang="en-US" dirty="0" smtClean="0"/>
              <a:t>Knowledge of Substance-Related Treatment</a:t>
            </a:r>
            <a:endParaRPr lang="en-US" dirty="0"/>
          </a:p>
        </p:txBody>
      </p:sp>
      <p:sp>
        <p:nvSpPr>
          <p:cNvPr id="3" name="Content Placeholder 2"/>
          <p:cNvSpPr>
            <a:spLocks noGrp="1"/>
          </p:cNvSpPr>
          <p:nvPr>
            <p:ph sz="quarter" idx="1"/>
          </p:nvPr>
        </p:nvSpPr>
        <p:spPr>
          <a:xfrm>
            <a:off x="228600" y="1357423"/>
            <a:ext cx="6248400" cy="1690577"/>
          </a:xfrm>
        </p:spPr>
        <p:txBody>
          <a:bodyPr/>
          <a:lstStyle/>
          <a:p>
            <a:pPr lvl="0">
              <a:spcBef>
                <a:spcPts val="0"/>
              </a:spcBef>
            </a:pPr>
            <a:r>
              <a:rPr lang="en-US" dirty="0"/>
              <a:t>Demonstrates knowledge of the signs and symptoms of various substance-related disorders, including co-occurring substance and mental health-related disorders. . </a:t>
            </a:r>
          </a:p>
          <a:p>
            <a:pPr lvl="0">
              <a:spcBef>
                <a:spcPts val="0"/>
              </a:spcBef>
            </a:pPr>
            <a:r>
              <a:rPr lang="en-US" dirty="0"/>
              <a:t>Demonstrates knowledge of the effects/impact of commonly abused illicit and prescription drugs, as well as alcohol. </a:t>
            </a:r>
          </a:p>
          <a:p>
            <a:pPr lvl="0">
              <a:spcBef>
                <a:spcPts val="0"/>
              </a:spcBef>
            </a:pPr>
            <a:r>
              <a:rPr lang="en-US" dirty="0"/>
              <a:t>Understands possible behaviors and responses to expect from individuals under treatment for or suffering from substance use disorders.  </a:t>
            </a:r>
          </a:p>
          <a:p>
            <a:pPr lvl="0">
              <a:spcBef>
                <a:spcPts val="0"/>
              </a:spcBef>
            </a:pPr>
            <a:r>
              <a:rPr lang="en-US" dirty="0"/>
              <a:t>Understands and is able to apply various assessment tools and treatment interventions to identify and treat those with substance use disorders.</a:t>
            </a:r>
          </a:p>
          <a:p>
            <a:pPr lvl="0">
              <a:spcBef>
                <a:spcPts val="0"/>
              </a:spcBef>
            </a:pPr>
            <a:r>
              <a:rPr lang="en-US" dirty="0"/>
              <a:t>Understands treatment-related terminology and protocol in order to communicate effectively with health-care providers, case managers, treatment providers, caseworkers, and other stakeholders. </a:t>
            </a:r>
          </a:p>
          <a:p>
            <a:pPr lvl="0">
              <a:spcBef>
                <a:spcPts val="0"/>
              </a:spcBef>
            </a:pPr>
            <a:r>
              <a:rPr lang="en-US" dirty="0"/>
              <a:t>Demonstrates ability to create accurate and complete treatment records.</a:t>
            </a:r>
          </a:p>
          <a:p>
            <a:pPr lvl="0">
              <a:spcBef>
                <a:spcPts val="0"/>
              </a:spcBef>
            </a:pPr>
            <a:r>
              <a:rPr lang="en-US" dirty="0"/>
              <a:t>Utilizes knowledge of substance use disorder treatment to work effectively with defendants and to make accurate referrals, suggestions, and recommendations.</a:t>
            </a:r>
          </a:p>
          <a:p>
            <a:pPr>
              <a:spcBef>
                <a:spcPts val="0"/>
              </a:spcBef>
            </a:pPr>
            <a:endParaRPr lang="en-US" dirty="0"/>
          </a:p>
        </p:txBody>
      </p:sp>
      <p:graphicFrame>
        <p:nvGraphicFramePr>
          <p:cNvPr id="15363" name="Object 3"/>
          <p:cNvGraphicFramePr>
            <a:graphicFrameLocks noChangeAspect="1"/>
          </p:cNvGraphicFramePr>
          <p:nvPr/>
        </p:nvGraphicFramePr>
        <p:xfrm>
          <a:off x="381000" y="3581400"/>
          <a:ext cx="6042025" cy="7848600"/>
        </p:xfrm>
        <a:graphic>
          <a:graphicData uri="http://schemas.openxmlformats.org/presentationml/2006/ole">
            <p:oleObj spid="_x0000_s15363" name="Document" r:id="rId3" imgW="8543289" imgH="11084319"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5410200" cy="457200"/>
          </a:xfrm>
        </p:spPr>
        <p:txBody>
          <a:bodyPr/>
          <a:lstStyle/>
          <a:p>
            <a:r>
              <a:rPr lang="en-US" dirty="0" smtClean="0"/>
              <a:t>Knowledge of Substance-Related Treatment (cont’d)</a:t>
            </a:r>
            <a:endParaRPr lang="en-US" dirty="0"/>
          </a:p>
        </p:txBody>
      </p:sp>
      <p:sp>
        <p:nvSpPr>
          <p:cNvPr id="3" name="Content Placeholder 2"/>
          <p:cNvSpPr>
            <a:spLocks noGrp="1"/>
          </p:cNvSpPr>
          <p:nvPr>
            <p:ph sz="quarter" idx="1"/>
          </p:nvPr>
        </p:nvSpPr>
        <p:spPr>
          <a:xfrm>
            <a:off x="228600" y="1433623"/>
            <a:ext cx="6248400" cy="1690577"/>
          </a:xfrm>
        </p:spPr>
        <p:txBody>
          <a:bodyPr/>
          <a:lstStyle/>
          <a:p>
            <a:pPr lvl="0">
              <a:spcBef>
                <a:spcPts val="0"/>
              </a:spcBef>
            </a:pPr>
            <a:r>
              <a:rPr lang="en-US" dirty="0"/>
              <a:t>Demonstrates knowledge of the signs and symptoms of various substance-related disorders, including co-occurring substance and mental health-related disorders. . </a:t>
            </a:r>
          </a:p>
          <a:p>
            <a:pPr lvl="0">
              <a:spcBef>
                <a:spcPts val="0"/>
              </a:spcBef>
            </a:pPr>
            <a:r>
              <a:rPr lang="en-US" dirty="0"/>
              <a:t>Demonstrates knowledge of the effects/impact of commonly abused illicit and prescription drugs, as well as alcohol. </a:t>
            </a:r>
          </a:p>
          <a:p>
            <a:pPr lvl="0">
              <a:spcBef>
                <a:spcPts val="0"/>
              </a:spcBef>
            </a:pPr>
            <a:r>
              <a:rPr lang="en-US" dirty="0"/>
              <a:t>Understands possible behaviors and responses to expect from individuals under treatment for or suffering from substance use disorders.  </a:t>
            </a:r>
          </a:p>
          <a:p>
            <a:pPr lvl="0">
              <a:spcBef>
                <a:spcPts val="0"/>
              </a:spcBef>
            </a:pPr>
            <a:r>
              <a:rPr lang="en-US" dirty="0"/>
              <a:t>Understands and is able to apply various assessment tools and treatment interventions to identify and treat those with substance use disorders.</a:t>
            </a:r>
          </a:p>
          <a:p>
            <a:pPr lvl="0">
              <a:spcBef>
                <a:spcPts val="0"/>
              </a:spcBef>
            </a:pPr>
            <a:r>
              <a:rPr lang="en-US" dirty="0"/>
              <a:t>Understands treatment-related terminology and protocol in order to communicate effectively with health-care providers, case managers, treatment providers, caseworkers, and other stakeholders. </a:t>
            </a:r>
          </a:p>
          <a:p>
            <a:pPr lvl="0">
              <a:spcBef>
                <a:spcPts val="0"/>
              </a:spcBef>
            </a:pPr>
            <a:r>
              <a:rPr lang="en-US" dirty="0"/>
              <a:t>Demonstrates ability to create accurate and complete treatment records.</a:t>
            </a:r>
          </a:p>
          <a:p>
            <a:pPr lvl="0">
              <a:spcBef>
                <a:spcPts val="0"/>
              </a:spcBef>
            </a:pPr>
            <a:r>
              <a:rPr lang="en-US" dirty="0"/>
              <a:t>Utilizes knowledge of substance use disorder treatment to work effectively with defendants and to make accurate referrals, suggestions, and recommendations.</a:t>
            </a:r>
          </a:p>
          <a:p>
            <a:pPr>
              <a:spcBef>
                <a:spcPts val="0"/>
              </a:spcBef>
            </a:pPr>
            <a:endParaRPr lang="en-US" dirty="0"/>
          </a:p>
        </p:txBody>
      </p:sp>
      <p:graphicFrame>
        <p:nvGraphicFramePr>
          <p:cNvPr id="15363" name="Object 3"/>
          <p:cNvGraphicFramePr>
            <a:graphicFrameLocks/>
          </p:cNvGraphicFramePr>
          <p:nvPr/>
        </p:nvGraphicFramePr>
        <p:xfrm>
          <a:off x="457200" y="3700462"/>
          <a:ext cx="6129338" cy="5062538"/>
        </p:xfrm>
        <a:graphic>
          <a:graphicData uri="http://schemas.openxmlformats.org/presentationml/2006/ole">
            <p:oleObj spid="_x0000_s16386" name="Document" r:id="rId3" imgW="8882743" imgH="7381986"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System and Regulatory Knowledge</a:t>
            </a: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143743"/>
            <a:ext cx="6096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17488" y="3124200"/>
          <a:ext cx="6521450" cy="3025775"/>
        </p:xfrm>
        <a:graphic>
          <a:graphicData uri="http://schemas.openxmlformats.org/presentationml/2006/ole">
            <p:oleObj spid="_x0000_s1026" name="Document" r:id="rId3" imgW="9517054" imgH="4436687"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pPr lvl="0"/>
            <a:r>
              <a:rPr lang="en-US" dirty="0" smtClean="0">
                <a:latin typeface="Arial" pitchFamily="34" charset="0"/>
                <a:ea typeface="Calibri" pitchFamily="34" charset="0"/>
                <a:cs typeface="Arial" pitchFamily="34" charset="0"/>
              </a:rPr>
              <a:t>District of Columbia Pretrial Services Agency (PSA) </a:t>
            </a:r>
            <a:br>
              <a:rPr lang="en-US" dirty="0" smtClean="0">
                <a:latin typeface="Arial" pitchFamily="34" charset="0"/>
                <a:ea typeface="Calibri" pitchFamily="34" charset="0"/>
                <a:cs typeface="Arial" pitchFamily="34" charset="0"/>
              </a:rPr>
            </a:br>
            <a:r>
              <a:rPr lang="en-US" dirty="0" smtClean="0">
                <a:latin typeface="Arial" pitchFamily="34" charset="0"/>
                <a:ea typeface="Calibri" pitchFamily="34" charset="0"/>
                <a:cs typeface="Arial" pitchFamily="34" charset="0"/>
              </a:rPr>
              <a:t>Organizational Knowledge</a:t>
            </a:r>
            <a:endParaRPr lang="en-US" dirty="0">
              <a:latin typeface="Arial" pitchFamily="34" charset="0"/>
              <a:cs typeface="Arial" pitchFamily="34" charset="0"/>
            </a:endParaRPr>
          </a:p>
        </p:txBody>
      </p:sp>
      <p:sp>
        <p:nvSpPr>
          <p:cNvPr id="18433" name="Rectangle 1"/>
          <p:cNvSpPr>
            <a:spLocks noChangeArrowheads="1"/>
          </p:cNvSpPr>
          <p:nvPr/>
        </p:nvSpPr>
        <p:spPr bwMode="auto">
          <a:xfrm>
            <a:off x="152400" y="1270337"/>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is able to communicate the vision, mission, and strategy of the PSA and how one’s work aligns with and integrates with other PSA programs and services.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how and why the PSA was established, including District of Columbia Superior Court and US District Court bail laws (e.g., The Bail Reform Act).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PSA’s various offices, programs, structure, and functions, and utilizes this knowledge to obtain information, or make suggestions, recommendations, or decisions. </a:t>
            </a:r>
          </a:p>
        </p:txBody>
      </p:sp>
      <p:graphicFrame>
        <p:nvGraphicFramePr>
          <p:cNvPr id="18434" name="Object 2"/>
          <p:cNvGraphicFramePr>
            <a:graphicFrameLocks noChangeAspect="1"/>
          </p:cNvGraphicFramePr>
          <p:nvPr/>
        </p:nvGraphicFramePr>
        <p:xfrm>
          <a:off x="228600" y="2514600"/>
          <a:ext cx="6400800" cy="2352675"/>
        </p:xfrm>
        <a:graphic>
          <a:graphicData uri="http://schemas.openxmlformats.org/presentationml/2006/ole">
            <p:oleObj spid="_x0000_s44034" name="Document" r:id="rId3" imgW="9422877" imgH="3465891"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172200" cy="457200"/>
          </a:xfrm>
        </p:spPr>
        <p:txBody>
          <a:bodyPr/>
          <a:lstStyle/>
          <a:p>
            <a:r>
              <a:rPr lang="en-US" dirty="0" smtClean="0"/>
              <a:t>Additional Specific Program or Technical Area Knowledge</a:t>
            </a:r>
            <a:endParaRPr lang="en-US" dirty="0"/>
          </a:p>
        </p:txBody>
      </p:sp>
      <p:sp>
        <p:nvSpPr>
          <p:cNvPr id="3" name="TextBox 2"/>
          <p:cNvSpPr txBox="1"/>
          <p:nvPr/>
        </p:nvSpPr>
        <p:spPr>
          <a:xfrm>
            <a:off x="261604" y="1371600"/>
            <a:ext cx="3776996" cy="246221"/>
          </a:xfrm>
          <a:prstGeom prst="rect">
            <a:avLst/>
          </a:prstGeom>
          <a:noFill/>
        </p:spPr>
        <p:txBody>
          <a:bodyPr wrap="none" rtlCol="0">
            <a:spAutoFit/>
          </a:bodyPr>
          <a:lstStyle/>
          <a:p>
            <a:r>
              <a:rPr lang="en-US" sz="1000" dirty="0" smtClean="0">
                <a:latin typeface="Arial" pitchFamily="34" charset="0"/>
                <a:cs typeface="Arial" pitchFamily="34" charset="0"/>
              </a:rPr>
              <a:t>Choose those that apply to this person’s area of responsibility:</a:t>
            </a:r>
            <a:endParaRPr lang="en-US" sz="1000" dirty="0">
              <a:latin typeface="Arial" pitchFamily="34" charset="0"/>
              <a:cs typeface="Arial" pitchFamily="34" charset="0"/>
            </a:endParaRPr>
          </a:p>
        </p:txBody>
      </p:sp>
      <p:graphicFrame>
        <p:nvGraphicFramePr>
          <p:cNvPr id="19458" name="Object 2"/>
          <p:cNvGraphicFramePr>
            <a:graphicFrameLocks noChangeAspect="1"/>
          </p:cNvGraphicFramePr>
          <p:nvPr/>
        </p:nvGraphicFramePr>
        <p:xfrm>
          <a:off x="304800" y="1828800"/>
          <a:ext cx="6367463" cy="4594225"/>
        </p:xfrm>
        <a:graphic>
          <a:graphicData uri="http://schemas.openxmlformats.org/presentationml/2006/ole">
            <p:oleObj spid="_x0000_s45058" name="Document" r:id="rId3" imgW="9287874" imgH="6717011"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10440</TotalTime>
  <Words>1906</Words>
  <Application>Microsoft Office PowerPoint</Application>
  <PresentationFormat>On-screen Show (4:3)</PresentationFormat>
  <Paragraphs>132</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Median</vt:lpstr>
      <vt:lpstr>Document</vt:lpstr>
      <vt:lpstr>PreTrial Services Agency Competencies</vt:lpstr>
      <vt:lpstr>PSO: Community Treatment Specialist</vt:lpstr>
      <vt:lpstr>Knowledge of Community Treatment Specialist Technical Procedures and Protocol</vt:lpstr>
      <vt:lpstr>Knowledge of Mental Health Disorders and Treatment </vt:lpstr>
      <vt:lpstr>Knowledge of Substance-Related Treatment</vt:lpstr>
      <vt:lpstr>Knowledge of Substance-Related Treatment (cont’d)</vt:lpstr>
      <vt:lpstr>System and Regulatory Knowledge</vt:lpstr>
      <vt:lpstr>District of Columbia Pretrial Services Agency (PSA)  Organizational Knowledge</vt:lpstr>
      <vt:lpstr>Additional Specific Program or Technical Area Knowledge</vt:lpstr>
      <vt:lpstr>Computer Proficiency</vt:lpstr>
      <vt:lpstr>Interpersonal Skills</vt:lpstr>
      <vt:lpstr>Teamwork</vt:lpstr>
      <vt:lpstr>Customer Service Orientation</vt:lpstr>
      <vt:lpstr>Initiative</vt:lpstr>
      <vt:lpstr>Conscientiousness</vt:lpstr>
      <vt:lpstr>Planning and Organizing</vt:lpstr>
      <vt:lpstr>Critical Thinking and Problem Solving</vt:lpstr>
      <vt:lpstr>Adaptability</vt:lpstr>
      <vt:lpstr>Communication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19</cp:revision>
  <dcterms:created xsi:type="dcterms:W3CDTF">2011-04-19T14:35:25Z</dcterms:created>
  <dcterms:modified xsi:type="dcterms:W3CDTF">2011-07-01T18:16:20Z</dcterms:modified>
</cp:coreProperties>
</file>