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8"/>
  </p:notesMasterIdLst>
  <p:sldIdLst>
    <p:sldId id="256" r:id="rId2"/>
    <p:sldId id="260" r:id="rId3"/>
    <p:sldId id="257" r:id="rId4"/>
    <p:sldId id="289" r:id="rId5"/>
    <p:sldId id="275" r:id="rId6"/>
    <p:sldId id="287" r:id="rId7"/>
    <p:sldId id="276" r:id="rId8"/>
    <p:sldId id="277" r:id="rId9"/>
    <p:sldId id="278" r:id="rId10"/>
    <p:sldId id="282" r:id="rId11"/>
    <p:sldId id="279" r:id="rId12"/>
    <p:sldId id="280" r:id="rId13"/>
    <p:sldId id="283" r:id="rId14"/>
    <p:sldId id="284" r:id="rId15"/>
    <p:sldId id="281" r:id="rId16"/>
    <p:sldId id="285" r:id="rId17"/>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4" d="100"/>
          <a:sy n="84" d="100"/>
        </p:scale>
        <p:origin x="-708" y="210"/>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D89B30-D5F0-4AE1-85DC-06605178CFC2}"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n-US"/>
        </a:p>
      </dgm:t>
    </dgm:pt>
    <dgm:pt modelId="{68037241-0DB4-4813-9143-F0E9266B40FD}">
      <dgm:prSet phldrT="[Text]" custT="1"/>
      <dgm:spPr>
        <a:solidFill>
          <a:schemeClr val="accent4">
            <a:lumMod val="50000"/>
          </a:schemeClr>
        </a:solidFill>
      </dgm:spPr>
      <dgm:t>
        <a:bodyPr/>
        <a:lstStyle/>
        <a:p>
          <a:r>
            <a:rPr lang="en-US" sz="1400" dirty="0" smtClean="0"/>
            <a:t>Technical </a:t>
          </a:r>
          <a:br>
            <a:rPr lang="en-US" sz="1400" dirty="0" smtClean="0"/>
          </a:br>
          <a:r>
            <a:rPr lang="en-US" sz="1400" dirty="0" smtClean="0"/>
            <a:t>Competencies</a:t>
          </a:r>
          <a:endParaRPr lang="en-US" sz="1400" dirty="0"/>
        </a:p>
      </dgm:t>
    </dgm:pt>
    <dgm:pt modelId="{F723D4A1-E8DC-43A8-909E-70AF67A3C47A}" type="parTrans" cxnId="{3C2900C2-0E68-4958-B69C-EBAD72D70446}">
      <dgm:prSet/>
      <dgm:spPr/>
      <dgm:t>
        <a:bodyPr/>
        <a:lstStyle/>
        <a:p>
          <a:endParaRPr lang="en-US"/>
        </a:p>
      </dgm:t>
    </dgm:pt>
    <dgm:pt modelId="{CE79727E-09D5-4114-AABA-A06579398740}" type="sibTrans" cxnId="{3C2900C2-0E68-4958-B69C-EBAD72D70446}">
      <dgm:prSet/>
      <dgm:spPr/>
      <dgm:t>
        <a:bodyPr/>
        <a:lstStyle/>
        <a:p>
          <a:endParaRPr lang="en-US"/>
        </a:p>
      </dgm:t>
    </dgm:pt>
    <dgm:pt modelId="{29EA8F2E-7FEF-444E-8DE6-AB258D823770}">
      <dgm:prSet phldrT="[Text]" custT="1"/>
      <dgm:spPr>
        <a:solidFill>
          <a:schemeClr val="accent4">
            <a:lumMod val="20000"/>
            <a:lumOff val="80000"/>
            <a:alpha val="90000"/>
          </a:schemeClr>
        </a:solidFill>
      </dgm:spPr>
      <dgm:t>
        <a:bodyPr/>
        <a:lstStyle/>
        <a:p>
          <a:pPr marL="0" indent="0">
            <a:lnSpc>
              <a:spcPct val="100000"/>
            </a:lnSpc>
            <a:spcAft>
              <a:spcPts val="0"/>
            </a:spcAft>
          </a:pPr>
          <a:r>
            <a:rPr lang="en-US" sz="1000" dirty="0" smtClean="0">
              <a:latin typeface="Arial" pitchFamily="34" charset="0"/>
              <a:cs typeface="Arial" pitchFamily="34" charset="0"/>
            </a:rPr>
            <a:t>Leverages Human Capital Resources</a:t>
          </a:r>
          <a:endParaRPr lang="en-US" sz="1000" dirty="0">
            <a:latin typeface="Arial" pitchFamily="34" charset="0"/>
            <a:cs typeface="Arial" pitchFamily="34" charset="0"/>
          </a:endParaRPr>
        </a:p>
      </dgm:t>
    </dgm:pt>
    <dgm:pt modelId="{071F8852-5903-456B-897B-CD4F64723240}" type="parTrans" cxnId="{874D5425-7CCE-48D0-AF5A-117B021CF333}">
      <dgm:prSet/>
      <dgm:spPr/>
      <dgm:t>
        <a:bodyPr/>
        <a:lstStyle/>
        <a:p>
          <a:endParaRPr lang="en-US"/>
        </a:p>
      </dgm:t>
    </dgm:pt>
    <dgm:pt modelId="{8495ECD0-9B23-4B20-A7E6-8119C8AA7B46}" type="sibTrans" cxnId="{874D5425-7CCE-48D0-AF5A-117B021CF333}">
      <dgm:prSet/>
      <dgm:spPr/>
      <dgm:t>
        <a:bodyPr/>
        <a:lstStyle/>
        <a:p>
          <a:endParaRPr lang="en-US"/>
        </a:p>
      </dgm:t>
    </dgm:pt>
    <dgm:pt modelId="{43AE83C2-AC13-4342-A0F1-4DE148D7D4F6}">
      <dgm:prSet phldrT="[Text]" custT="1"/>
      <dgm:spPr>
        <a:solidFill>
          <a:schemeClr val="accent4">
            <a:lumMod val="50000"/>
          </a:schemeClr>
        </a:solidFill>
      </dgm:spPr>
      <dgm:t>
        <a:bodyPr/>
        <a:lstStyle/>
        <a:p>
          <a:r>
            <a:rPr lang="en-US" sz="1400" dirty="0" smtClean="0"/>
            <a:t>Results Oriented Competencies</a:t>
          </a:r>
          <a:endParaRPr lang="en-US" sz="1400" dirty="0"/>
        </a:p>
      </dgm:t>
    </dgm:pt>
    <dgm:pt modelId="{DCFCB2C8-9835-4235-9DFE-C33CA208492B}" type="parTrans" cxnId="{4F3516DE-A6D0-47B5-A9F5-DB776DE9FB79}">
      <dgm:prSet/>
      <dgm:spPr/>
      <dgm:t>
        <a:bodyPr/>
        <a:lstStyle/>
        <a:p>
          <a:endParaRPr lang="en-US"/>
        </a:p>
      </dgm:t>
    </dgm:pt>
    <dgm:pt modelId="{F39D6958-B0B9-488C-A1BD-954EC9A7E934}" type="sibTrans" cxnId="{4F3516DE-A6D0-47B5-A9F5-DB776DE9FB79}">
      <dgm:prSet/>
      <dgm:spPr/>
      <dgm:t>
        <a:bodyPr/>
        <a:lstStyle/>
        <a:p>
          <a:endParaRPr lang="en-US"/>
        </a:p>
      </dgm:t>
    </dgm:pt>
    <dgm:pt modelId="{B86FCB96-814A-4CEB-8E9D-39B375F594D4}">
      <dgm:prSet phldrT="[Text]" custT="1"/>
      <dgm:spPr>
        <a:solidFill>
          <a:schemeClr val="accent4">
            <a:lumMod val="20000"/>
            <a:lumOff val="80000"/>
            <a:alpha val="90000"/>
          </a:schemeClr>
        </a:solidFill>
      </dgm:spPr>
      <dgm:t>
        <a:bodyPr/>
        <a:lstStyle/>
        <a:p>
          <a:r>
            <a:rPr lang="en-US" sz="1000" dirty="0" smtClean="0"/>
            <a:t>Delivers Quality Results</a:t>
          </a:r>
          <a:endParaRPr lang="en-US" sz="1000" dirty="0"/>
        </a:p>
      </dgm:t>
    </dgm:pt>
    <dgm:pt modelId="{CF6246B9-2948-479C-9F09-2B9DEC13FFF7}" type="parTrans" cxnId="{36E929FD-DDA0-4FDE-8E29-1EAAC17BD08A}">
      <dgm:prSet/>
      <dgm:spPr/>
      <dgm:t>
        <a:bodyPr/>
        <a:lstStyle/>
        <a:p>
          <a:endParaRPr lang="en-US"/>
        </a:p>
      </dgm:t>
    </dgm:pt>
    <dgm:pt modelId="{982958CB-8963-4CF5-963C-A4A82A984825}" type="sibTrans" cxnId="{36E929FD-DDA0-4FDE-8E29-1EAAC17BD08A}">
      <dgm:prSet/>
      <dgm:spPr/>
      <dgm:t>
        <a:bodyPr/>
        <a:lstStyle/>
        <a:p>
          <a:endParaRPr lang="en-US"/>
        </a:p>
      </dgm:t>
    </dgm:pt>
    <dgm:pt modelId="{FEDED611-2C1E-44AE-ABFE-9CADDD9A58F9}">
      <dgm:prSet phldrT="[Text]" custT="1"/>
      <dgm:spPr>
        <a:solidFill>
          <a:schemeClr val="accent4">
            <a:lumMod val="50000"/>
          </a:schemeClr>
        </a:solidFill>
      </dgm:spPr>
      <dgm:t>
        <a:bodyPr/>
        <a:lstStyle/>
        <a:p>
          <a:r>
            <a:rPr lang="en-US" sz="1400" dirty="0" smtClean="0"/>
            <a:t>Professionalism Competencies</a:t>
          </a:r>
          <a:endParaRPr lang="en-US" sz="1400" dirty="0"/>
        </a:p>
      </dgm:t>
    </dgm:pt>
    <dgm:pt modelId="{A9DA557A-64B3-4CE1-953A-3829D8726273}" type="parTrans" cxnId="{1A4B3BC5-AF29-4FCE-BB4D-445B20A5D0A3}">
      <dgm:prSet/>
      <dgm:spPr/>
      <dgm:t>
        <a:bodyPr/>
        <a:lstStyle/>
        <a:p>
          <a:endParaRPr lang="en-US"/>
        </a:p>
      </dgm:t>
    </dgm:pt>
    <dgm:pt modelId="{E049A89A-93B0-40D1-A4D1-4857152F159A}" type="sibTrans" cxnId="{1A4B3BC5-AF29-4FCE-BB4D-445B20A5D0A3}">
      <dgm:prSet/>
      <dgm:spPr/>
      <dgm:t>
        <a:bodyPr/>
        <a:lstStyle/>
        <a:p>
          <a:endParaRPr lang="en-US"/>
        </a:p>
      </dgm:t>
    </dgm:pt>
    <dgm:pt modelId="{7C1C1326-FC90-4868-A63C-E664ACEC1FF2}">
      <dgm:prSet phldrT="[Text]" custT="1"/>
      <dgm:spPr>
        <a:solidFill>
          <a:schemeClr val="accent4">
            <a:lumMod val="20000"/>
            <a:lumOff val="80000"/>
            <a:alpha val="90000"/>
          </a:schemeClr>
        </a:solidFill>
      </dgm:spPr>
      <dgm:t>
        <a:bodyPr/>
        <a:lstStyle/>
        <a:p>
          <a:r>
            <a:rPr lang="en-US" sz="1000" dirty="0" smtClean="0"/>
            <a:t>System and Regulatory Knowledge</a:t>
          </a:r>
          <a:endParaRPr lang="en-US" sz="1000" dirty="0"/>
        </a:p>
      </dgm:t>
    </dgm:pt>
    <dgm:pt modelId="{515BC545-3148-4F17-A267-D67ED5C56C7F}" type="parTrans" cxnId="{1C7F83B0-8CED-4C99-B999-3A39BEA42357}">
      <dgm:prSet/>
      <dgm:spPr/>
      <dgm:t>
        <a:bodyPr/>
        <a:lstStyle/>
        <a:p>
          <a:endParaRPr lang="en-US"/>
        </a:p>
      </dgm:t>
    </dgm:pt>
    <dgm:pt modelId="{FBF57065-A27B-4B0F-922D-2456780FA029}" type="sibTrans" cxnId="{1C7F83B0-8CED-4C99-B999-3A39BEA42357}">
      <dgm:prSet/>
      <dgm:spPr/>
      <dgm:t>
        <a:bodyPr/>
        <a:lstStyle/>
        <a:p>
          <a:endParaRPr lang="en-US"/>
        </a:p>
      </dgm:t>
    </dgm:pt>
    <dgm:pt modelId="{69E905AC-407D-4F34-B751-C3F824DD9BE0}">
      <dgm:prSet phldrT="[Text]" custT="1"/>
      <dgm:spPr>
        <a:solidFill>
          <a:schemeClr val="accent4">
            <a:lumMod val="20000"/>
            <a:lumOff val="80000"/>
            <a:alpha val="90000"/>
          </a:schemeClr>
        </a:solidFill>
      </dgm:spPr>
      <dgm:t>
        <a:bodyPr/>
        <a:lstStyle/>
        <a:p>
          <a:r>
            <a:rPr lang="en-US" sz="1000" dirty="0" smtClean="0">
              <a:latin typeface="Arial" pitchFamily="34" charset="0"/>
              <a:cs typeface="Arial" pitchFamily="34" charset="0"/>
            </a:rPr>
            <a:t>Builds Relationships/Organizational Savvy</a:t>
          </a:r>
          <a:endParaRPr lang="en-US" sz="1000" dirty="0">
            <a:latin typeface="Arial" pitchFamily="34" charset="0"/>
            <a:cs typeface="Arial" pitchFamily="34" charset="0"/>
          </a:endParaRPr>
        </a:p>
      </dgm:t>
    </dgm:pt>
    <dgm:pt modelId="{3E9052E2-EB92-4F13-BDDC-7BB147EA0B45}" type="parTrans" cxnId="{B2B998E2-6298-4FAB-A10C-3E4C48353CC2}">
      <dgm:prSet/>
      <dgm:spPr/>
      <dgm:t>
        <a:bodyPr/>
        <a:lstStyle/>
        <a:p>
          <a:endParaRPr lang="en-US"/>
        </a:p>
      </dgm:t>
    </dgm:pt>
    <dgm:pt modelId="{FD6EE5A2-047D-4A54-9485-A0E53273CC44}" type="sibTrans" cxnId="{B2B998E2-6298-4FAB-A10C-3E4C48353CC2}">
      <dgm:prSet/>
      <dgm:spPr/>
      <dgm:t>
        <a:bodyPr/>
        <a:lstStyle/>
        <a:p>
          <a:endParaRPr lang="en-US"/>
        </a:p>
      </dgm:t>
    </dgm:pt>
    <dgm:pt modelId="{FD5BAAB5-8BE8-4DF3-8DF7-99058DCED65F}">
      <dgm:prSet phldrT="[Text]" custT="1"/>
      <dgm:spPr>
        <a:solidFill>
          <a:schemeClr val="accent4">
            <a:lumMod val="50000"/>
          </a:schemeClr>
        </a:solidFill>
      </dgm:spPr>
      <dgm:t>
        <a:bodyPr/>
        <a:lstStyle/>
        <a:p>
          <a:r>
            <a:rPr lang="en-US" sz="1400" dirty="0" smtClean="0"/>
            <a:t>Interpersonal</a:t>
          </a:r>
          <a:r>
            <a:rPr lang="en-US" sz="2200" dirty="0" smtClean="0"/>
            <a:t> </a:t>
          </a:r>
          <a:r>
            <a:rPr lang="en-US" sz="1400" dirty="0" smtClean="0"/>
            <a:t>Competencies</a:t>
          </a:r>
          <a:endParaRPr lang="en-US" sz="2200" dirty="0"/>
        </a:p>
      </dgm:t>
    </dgm:pt>
    <dgm:pt modelId="{A9CD6EFF-27D7-46A6-8177-A3BC3460F081}" type="parTrans" cxnId="{714C9788-D0A5-4B99-973C-73DFCE6D32AE}">
      <dgm:prSet/>
      <dgm:spPr/>
      <dgm:t>
        <a:bodyPr/>
        <a:lstStyle/>
        <a:p>
          <a:endParaRPr lang="en-US"/>
        </a:p>
      </dgm:t>
    </dgm:pt>
    <dgm:pt modelId="{A9C6F1A5-705F-4050-8F02-DAB9983994AA}" type="sibTrans" cxnId="{714C9788-D0A5-4B99-973C-73DFCE6D32AE}">
      <dgm:prSet/>
      <dgm:spPr/>
      <dgm:t>
        <a:bodyPr/>
        <a:lstStyle/>
        <a:p>
          <a:endParaRPr lang="en-US"/>
        </a:p>
      </dgm:t>
    </dgm:pt>
    <dgm:pt modelId="{A6C85F62-95DA-4B3B-B577-823C02FA3712}">
      <dgm:prSet phldrT="[Text]" custT="1"/>
      <dgm:spPr>
        <a:solidFill>
          <a:schemeClr val="accent4">
            <a:lumMod val="20000"/>
            <a:lumOff val="80000"/>
            <a:alpha val="90000"/>
          </a:schemeClr>
        </a:solidFill>
      </dgm:spPr>
      <dgm:t>
        <a:bodyPr/>
        <a:lstStyle/>
        <a:p>
          <a:pPr marL="0" indent="0">
            <a:lnSpc>
              <a:spcPct val="100000"/>
            </a:lnSpc>
            <a:spcAft>
              <a:spcPts val="0"/>
            </a:spcAft>
          </a:pPr>
          <a:r>
            <a:rPr lang="en-US" sz="1000" dirty="0" smtClean="0">
              <a:latin typeface="Arial" pitchFamily="34" charset="0"/>
              <a:cs typeface="Arial" pitchFamily="34" charset="0"/>
            </a:rPr>
            <a:t>Leads Others</a:t>
          </a:r>
          <a:endParaRPr lang="en-US" sz="1000" dirty="0">
            <a:latin typeface="Arial" pitchFamily="34" charset="0"/>
            <a:cs typeface="Arial" pitchFamily="34" charset="0"/>
          </a:endParaRPr>
        </a:p>
      </dgm:t>
    </dgm:pt>
    <dgm:pt modelId="{8C51D4B4-2F72-4B86-A319-6664D6DCF3AA}" type="parTrans" cxnId="{96DAAA2E-568A-46F1-A813-CD6FACF6C1EC}">
      <dgm:prSet/>
      <dgm:spPr/>
      <dgm:t>
        <a:bodyPr/>
        <a:lstStyle/>
        <a:p>
          <a:endParaRPr lang="en-US"/>
        </a:p>
      </dgm:t>
    </dgm:pt>
    <dgm:pt modelId="{BDDD5615-C951-418B-9BFC-069FA6E4DCC7}" type="sibTrans" cxnId="{96DAAA2E-568A-46F1-A813-CD6FACF6C1EC}">
      <dgm:prSet/>
      <dgm:spPr/>
      <dgm:t>
        <a:bodyPr/>
        <a:lstStyle/>
        <a:p>
          <a:endParaRPr lang="en-US"/>
        </a:p>
      </dgm:t>
    </dgm:pt>
    <dgm:pt modelId="{D8FD07C3-F964-4F0A-9892-8B2BDD1E9838}">
      <dgm:prSet phldrT="[Text]" custT="1"/>
      <dgm:spPr>
        <a:solidFill>
          <a:schemeClr val="accent4">
            <a:lumMod val="20000"/>
            <a:lumOff val="80000"/>
            <a:alpha val="90000"/>
          </a:schemeClr>
        </a:solidFill>
      </dgm:spPr>
      <dgm:t>
        <a:bodyPr/>
        <a:lstStyle/>
        <a:p>
          <a:r>
            <a:rPr lang="en-US" sz="1000" dirty="0" smtClean="0">
              <a:latin typeface="Arial" pitchFamily="34" charset="0"/>
              <a:cs typeface="Arial" pitchFamily="34" charset="0"/>
            </a:rPr>
            <a:t>Interpersonal Skills</a:t>
          </a:r>
          <a:endParaRPr lang="en-US" sz="1000" dirty="0">
            <a:latin typeface="Arial" pitchFamily="34" charset="0"/>
            <a:cs typeface="Arial" pitchFamily="34" charset="0"/>
          </a:endParaRPr>
        </a:p>
      </dgm:t>
    </dgm:pt>
    <dgm:pt modelId="{AC883351-1B99-4E43-9FB1-F0D92C22ED8A}" type="parTrans" cxnId="{36AEC134-E8B6-430F-9156-F9AA84A12C8A}">
      <dgm:prSet/>
      <dgm:spPr/>
      <dgm:t>
        <a:bodyPr/>
        <a:lstStyle/>
        <a:p>
          <a:endParaRPr lang="en-US"/>
        </a:p>
      </dgm:t>
    </dgm:pt>
    <dgm:pt modelId="{36224DD7-7E01-460E-881D-0C39C54312E4}" type="sibTrans" cxnId="{36AEC134-E8B6-430F-9156-F9AA84A12C8A}">
      <dgm:prSet/>
      <dgm:spPr/>
      <dgm:t>
        <a:bodyPr/>
        <a:lstStyle/>
        <a:p>
          <a:endParaRPr lang="en-US"/>
        </a:p>
      </dgm:t>
    </dgm:pt>
    <dgm:pt modelId="{87B06C11-DBD4-45DE-879E-397C63BC9C12}">
      <dgm:prSet phldrT="[Text]" custT="1"/>
      <dgm:spPr>
        <a:solidFill>
          <a:schemeClr val="accent4">
            <a:lumMod val="20000"/>
            <a:lumOff val="80000"/>
            <a:alpha val="90000"/>
          </a:schemeClr>
        </a:solidFill>
      </dgm:spPr>
      <dgm:t>
        <a:bodyPr/>
        <a:lstStyle/>
        <a:p>
          <a:r>
            <a:rPr lang="en-US" sz="1000" dirty="0" smtClean="0">
              <a:latin typeface="Arial" pitchFamily="34" charset="0"/>
              <a:cs typeface="Arial" pitchFamily="34" charset="0"/>
            </a:rPr>
            <a:t>Provides Customer Service</a:t>
          </a:r>
          <a:endParaRPr lang="en-US" sz="1000" dirty="0">
            <a:latin typeface="Arial" pitchFamily="34" charset="0"/>
            <a:cs typeface="Arial" pitchFamily="34" charset="0"/>
          </a:endParaRPr>
        </a:p>
      </dgm:t>
    </dgm:pt>
    <dgm:pt modelId="{43004B54-91DC-4F75-81C6-07CF45255B75}" type="parTrans" cxnId="{2CF08F3F-38FE-48B5-9994-23F52FD5518A}">
      <dgm:prSet/>
      <dgm:spPr/>
      <dgm:t>
        <a:bodyPr/>
        <a:lstStyle/>
        <a:p>
          <a:endParaRPr lang="en-US"/>
        </a:p>
      </dgm:t>
    </dgm:pt>
    <dgm:pt modelId="{0D51DBBB-A3FE-4971-B09E-860018C0A04D}" type="sibTrans" cxnId="{2CF08F3F-38FE-48B5-9994-23F52FD5518A}">
      <dgm:prSet/>
      <dgm:spPr/>
      <dgm:t>
        <a:bodyPr/>
        <a:lstStyle/>
        <a:p>
          <a:endParaRPr lang="en-US"/>
        </a:p>
      </dgm:t>
    </dgm:pt>
    <dgm:pt modelId="{B83C9CF2-81C5-402C-881F-47DB654F1CC4}">
      <dgm:prSet phldrT="[Text]" custT="1"/>
      <dgm:spPr>
        <a:solidFill>
          <a:schemeClr val="accent4">
            <a:lumMod val="20000"/>
            <a:lumOff val="80000"/>
            <a:alpha val="90000"/>
          </a:schemeClr>
        </a:solidFill>
      </dgm:spPr>
      <dgm:t>
        <a:bodyPr/>
        <a:lstStyle/>
        <a:p>
          <a:r>
            <a:rPr lang="en-US" sz="1000" dirty="0" smtClean="0">
              <a:latin typeface="Arial" pitchFamily="34" charset="0"/>
              <a:cs typeface="Arial" pitchFamily="34" charset="0"/>
            </a:rPr>
            <a:t>Communicates Effectively</a:t>
          </a:r>
          <a:endParaRPr lang="en-US" sz="1000" dirty="0">
            <a:latin typeface="Arial" pitchFamily="34" charset="0"/>
            <a:cs typeface="Arial" pitchFamily="34" charset="0"/>
          </a:endParaRPr>
        </a:p>
      </dgm:t>
    </dgm:pt>
    <dgm:pt modelId="{AC8C3BD9-9BD4-45B4-96F1-851DD1BF433A}" type="parTrans" cxnId="{5E9EADF8-E441-4732-8A70-6025538492AE}">
      <dgm:prSet/>
      <dgm:spPr/>
      <dgm:t>
        <a:bodyPr/>
        <a:lstStyle/>
        <a:p>
          <a:endParaRPr lang="en-US"/>
        </a:p>
      </dgm:t>
    </dgm:pt>
    <dgm:pt modelId="{099FFA16-C95C-4660-9CE7-3DEB41C3D6E6}" type="sibTrans" cxnId="{5E9EADF8-E441-4732-8A70-6025538492AE}">
      <dgm:prSet/>
      <dgm:spPr/>
      <dgm:t>
        <a:bodyPr/>
        <a:lstStyle/>
        <a:p>
          <a:endParaRPr lang="en-US"/>
        </a:p>
      </dgm:t>
    </dgm:pt>
    <dgm:pt modelId="{A2F78363-8DCD-4CF7-963E-3C5028BBDF98}">
      <dgm:prSet phldrT="[Text]" custT="1"/>
      <dgm:spPr>
        <a:solidFill>
          <a:schemeClr val="accent4">
            <a:lumMod val="20000"/>
            <a:lumOff val="80000"/>
            <a:alpha val="90000"/>
          </a:schemeClr>
        </a:solidFill>
      </dgm:spPr>
      <dgm:t>
        <a:bodyPr/>
        <a:lstStyle/>
        <a:p>
          <a:r>
            <a:rPr lang="en-US" sz="1000" dirty="0" smtClean="0"/>
            <a:t>Takes Initiative</a:t>
          </a:r>
          <a:endParaRPr lang="en-US" sz="1000" dirty="0"/>
        </a:p>
      </dgm:t>
    </dgm:pt>
    <dgm:pt modelId="{9C4D3B5A-212B-4433-AEB8-BC5832E2A609}" type="parTrans" cxnId="{E5DE7A98-C38A-4454-BDC8-76822F7AC267}">
      <dgm:prSet/>
      <dgm:spPr/>
      <dgm:t>
        <a:bodyPr/>
        <a:lstStyle/>
        <a:p>
          <a:endParaRPr lang="en-US"/>
        </a:p>
      </dgm:t>
    </dgm:pt>
    <dgm:pt modelId="{44CAEB75-125E-46A4-866E-33EB9C0B637D}" type="sibTrans" cxnId="{E5DE7A98-C38A-4454-BDC8-76822F7AC267}">
      <dgm:prSet/>
      <dgm:spPr/>
      <dgm:t>
        <a:bodyPr/>
        <a:lstStyle/>
        <a:p>
          <a:endParaRPr lang="en-US"/>
        </a:p>
      </dgm:t>
    </dgm:pt>
    <dgm:pt modelId="{3E5154A5-1CA8-4891-B5F1-5FD7CA8F2BF2}">
      <dgm:prSet phldrT="[Text]" custT="1"/>
      <dgm:spPr>
        <a:solidFill>
          <a:schemeClr val="accent4">
            <a:lumMod val="20000"/>
            <a:lumOff val="80000"/>
            <a:alpha val="90000"/>
          </a:schemeClr>
        </a:solidFill>
      </dgm:spPr>
      <dgm:t>
        <a:bodyPr/>
        <a:lstStyle/>
        <a:p>
          <a:r>
            <a:rPr lang="en-US" sz="1000" dirty="0" smtClean="0"/>
            <a:t>Plans and Organizes with A Strategic Focus</a:t>
          </a:r>
          <a:endParaRPr lang="en-US" sz="1000" dirty="0"/>
        </a:p>
      </dgm:t>
    </dgm:pt>
    <dgm:pt modelId="{3959089B-026F-42C7-9E83-FAA4058DCAE3}" type="parTrans" cxnId="{4BB2CADF-9DC9-4CFA-911C-5C408F40A70F}">
      <dgm:prSet/>
      <dgm:spPr/>
      <dgm:t>
        <a:bodyPr/>
        <a:lstStyle/>
        <a:p>
          <a:endParaRPr lang="en-US"/>
        </a:p>
      </dgm:t>
    </dgm:pt>
    <dgm:pt modelId="{D2F9D5EC-A330-4CAE-BF29-6D2291081F33}" type="sibTrans" cxnId="{4BB2CADF-9DC9-4CFA-911C-5C408F40A70F}">
      <dgm:prSet/>
      <dgm:spPr/>
      <dgm:t>
        <a:bodyPr/>
        <a:lstStyle/>
        <a:p>
          <a:endParaRPr lang="en-US"/>
        </a:p>
      </dgm:t>
    </dgm:pt>
    <dgm:pt modelId="{2B976F02-E803-4EA7-9E63-003F37B3D6F0}">
      <dgm:prSet phldrT="[Text]" custT="1"/>
      <dgm:spPr>
        <a:solidFill>
          <a:schemeClr val="accent4">
            <a:lumMod val="20000"/>
            <a:lumOff val="80000"/>
            <a:alpha val="90000"/>
          </a:schemeClr>
        </a:solidFill>
      </dgm:spPr>
      <dgm:t>
        <a:bodyPr/>
        <a:lstStyle/>
        <a:p>
          <a:r>
            <a:rPr lang="en-US" sz="1000" dirty="0" smtClean="0"/>
            <a:t>Solves Problems and Makes Decisions</a:t>
          </a:r>
          <a:endParaRPr lang="en-US" sz="1000" dirty="0"/>
        </a:p>
      </dgm:t>
    </dgm:pt>
    <dgm:pt modelId="{582451C5-A98E-40C1-98BD-DD7B95F3B381}" type="parTrans" cxnId="{96499055-D487-4E02-9DA2-BB0E10A7ADFF}">
      <dgm:prSet/>
      <dgm:spPr/>
      <dgm:t>
        <a:bodyPr/>
        <a:lstStyle/>
        <a:p>
          <a:endParaRPr lang="en-US"/>
        </a:p>
      </dgm:t>
    </dgm:pt>
    <dgm:pt modelId="{D0BAFD15-99C7-405F-9541-C65F25FDBAE4}" type="sibTrans" cxnId="{96499055-D487-4E02-9DA2-BB0E10A7ADFF}">
      <dgm:prSet/>
      <dgm:spPr/>
      <dgm:t>
        <a:bodyPr/>
        <a:lstStyle/>
        <a:p>
          <a:endParaRPr lang="en-US"/>
        </a:p>
      </dgm:t>
    </dgm:pt>
    <dgm:pt modelId="{3E598F55-0ED3-4CC3-9946-07FEEEFFC52C}">
      <dgm:prSet phldrT="[Text]" custT="1"/>
      <dgm:spPr>
        <a:solidFill>
          <a:schemeClr val="accent4">
            <a:lumMod val="20000"/>
            <a:lumOff val="80000"/>
            <a:alpha val="90000"/>
          </a:schemeClr>
        </a:solidFill>
      </dgm:spPr>
      <dgm:t>
        <a:bodyPr/>
        <a:lstStyle/>
        <a:p>
          <a:r>
            <a:rPr lang="en-US" sz="1000" dirty="0" smtClean="0"/>
            <a:t>Demonstrates Adaptability</a:t>
          </a:r>
          <a:endParaRPr lang="en-US" sz="1000" dirty="0"/>
        </a:p>
      </dgm:t>
    </dgm:pt>
    <dgm:pt modelId="{0F835DBA-0D34-45DD-BA28-99E2DC50607C}" type="parTrans" cxnId="{794A165E-7810-4BD0-B039-0125C632571C}">
      <dgm:prSet/>
      <dgm:spPr/>
      <dgm:t>
        <a:bodyPr/>
        <a:lstStyle/>
        <a:p>
          <a:endParaRPr lang="en-US"/>
        </a:p>
      </dgm:t>
    </dgm:pt>
    <dgm:pt modelId="{2E070E51-E8E0-4CC2-A970-2AE82C5A5498}" type="sibTrans" cxnId="{794A165E-7810-4BD0-B039-0125C632571C}">
      <dgm:prSet/>
      <dgm:spPr/>
      <dgm:t>
        <a:bodyPr/>
        <a:lstStyle/>
        <a:p>
          <a:endParaRPr lang="en-US"/>
        </a:p>
      </dgm:t>
    </dgm:pt>
    <dgm:pt modelId="{1FA2BF28-42A8-4AE1-9B5D-C1CBF8C94584}">
      <dgm:prSet phldrT="[Text]" custT="1"/>
      <dgm:spPr>
        <a:solidFill>
          <a:schemeClr val="accent4">
            <a:lumMod val="20000"/>
            <a:lumOff val="80000"/>
            <a:alpha val="90000"/>
          </a:schemeClr>
        </a:solidFill>
      </dgm:spPr>
      <dgm:t>
        <a:bodyPr/>
        <a:lstStyle/>
        <a:p>
          <a:r>
            <a:rPr lang="en-US" sz="1000" dirty="0" smtClean="0"/>
            <a:t>Technical Expertise</a:t>
          </a:r>
          <a:endParaRPr lang="en-US" sz="1000" dirty="0"/>
        </a:p>
      </dgm:t>
    </dgm:pt>
    <dgm:pt modelId="{965402CA-922D-4A10-97E5-FDAAEE32FB3B}" type="parTrans" cxnId="{4DE4F112-5A30-4C32-8EBF-F6F3752A3171}">
      <dgm:prSet/>
      <dgm:spPr/>
      <dgm:t>
        <a:bodyPr/>
        <a:lstStyle/>
        <a:p>
          <a:endParaRPr lang="en-US"/>
        </a:p>
      </dgm:t>
    </dgm:pt>
    <dgm:pt modelId="{DADB6D8B-D7B8-4702-8342-22174A3F74C3}" type="sibTrans" cxnId="{4DE4F112-5A30-4C32-8EBF-F6F3752A3171}">
      <dgm:prSet/>
      <dgm:spPr/>
      <dgm:t>
        <a:bodyPr/>
        <a:lstStyle/>
        <a:p>
          <a:endParaRPr lang="en-US"/>
        </a:p>
      </dgm:t>
    </dgm:pt>
    <dgm:pt modelId="{782FDD58-3D46-4644-9DC1-736CE099A54A}" type="pres">
      <dgm:prSet presAssocID="{D7D89B30-D5F0-4AE1-85DC-06605178CFC2}" presName="Name0" presStyleCnt="0">
        <dgm:presLayoutVars>
          <dgm:dir/>
          <dgm:animLvl val="lvl"/>
          <dgm:resizeHandles val="exact"/>
        </dgm:presLayoutVars>
      </dgm:prSet>
      <dgm:spPr/>
      <dgm:t>
        <a:bodyPr/>
        <a:lstStyle/>
        <a:p>
          <a:endParaRPr lang="en-US"/>
        </a:p>
      </dgm:t>
    </dgm:pt>
    <dgm:pt modelId="{C7379503-9890-4313-B273-EA8E89BC59B0}" type="pres">
      <dgm:prSet presAssocID="{68037241-0DB4-4813-9143-F0E9266B40FD}" presName="linNode" presStyleCnt="0"/>
      <dgm:spPr/>
    </dgm:pt>
    <dgm:pt modelId="{578424C7-D8B1-4DF0-9585-3BF63D56A9AB}" type="pres">
      <dgm:prSet presAssocID="{68037241-0DB4-4813-9143-F0E9266B40FD}" presName="parentText" presStyleLbl="node1" presStyleIdx="0" presStyleCnt="4" custScaleY="62773" custLinFactNeighborY="-3466">
        <dgm:presLayoutVars>
          <dgm:chMax val="1"/>
          <dgm:bulletEnabled val="1"/>
        </dgm:presLayoutVars>
      </dgm:prSet>
      <dgm:spPr/>
      <dgm:t>
        <a:bodyPr/>
        <a:lstStyle/>
        <a:p>
          <a:endParaRPr lang="en-US"/>
        </a:p>
      </dgm:t>
    </dgm:pt>
    <dgm:pt modelId="{82D3B971-386A-4C5C-B42D-DC3E1A661EB2}" type="pres">
      <dgm:prSet presAssocID="{68037241-0DB4-4813-9143-F0E9266B40FD}" presName="descendantText" presStyleLbl="alignAccFollowNode1" presStyleIdx="0" presStyleCnt="4" custScaleY="74407">
        <dgm:presLayoutVars>
          <dgm:bulletEnabled val="1"/>
        </dgm:presLayoutVars>
      </dgm:prSet>
      <dgm:spPr/>
      <dgm:t>
        <a:bodyPr/>
        <a:lstStyle/>
        <a:p>
          <a:endParaRPr lang="en-US"/>
        </a:p>
      </dgm:t>
    </dgm:pt>
    <dgm:pt modelId="{71D25A16-64E8-4102-9B90-4C379C091BAA}" type="pres">
      <dgm:prSet presAssocID="{CE79727E-09D5-4114-AABA-A06579398740}" presName="sp" presStyleCnt="0"/>
      <dgm:spPr/>
    </dgm:pt>
    <dgm:pt modelId="{17ADCAE1-858A-49AC-AABE-B44F6F427C1F}" type="pres">
      <dgm:prSet presAssocID="{FD5BAAB5-8BE8-4DF3-8DF7-99058DCED65F}" presName="linNode" presStyleCnt="0"/>
      <dgm:spPr/>
    </dgm:pt>
    <dgm:pt modelId="{80790DD6-A1BA-430C-AB89-55CE9EC91724}" type="pres">
      <dgm:prSet presAssocID="{FD5BAAB5-8BE8-4DF3-8DF7-99058DCED65F}" presName="parentText" presStyleLbl="node1" presStyleIdx="1" presStyleCnt="4">
        <dgm:presLayoutVars>
          <dgm:chMax val="1"/>
          <dgm:bulletEnabled val="1"/>
        </dgm:presLayoutVars>
      </dgm:prSet>
      <dgm:spPr/>
      <dgm:t>
        <a:bodyPr/>
        <a:lstStyle/>
        <a:p>
          <a:endParaRPr lang="en-US"/>
        </a:p>
      </dgm:t>
    </dgm:pt>
    <dgm:pt modelId="{CB8F06E6-523E-40A5-BB9A-4F4E0D33CC9F}" type="pres">
      <dgm:prSet presAssocID="{FD5BAAB5-8BE8-4DF3-8DF7-99058DCED65F}" presName="descendantText" presStyleLbl="alignAccFollowNode1" presStyleIdx="1" presStyleCnt="4">
        <dgm:presLayoutVars>
          <dgm:bulletEnabled val="1"/>
        </dgm:presLayoutVars>
      </dgm:prSet>
      <dgm:spPr/>
      <dgm:t>
        <a:bodyPr/>
        <a:lstStyle/>
        <a:p>
          <a:endParaRPr lang="en-US"/>
        </a:p>
      </dgm:t>
    </dgm:pt>
    <dgm:pt modelId="{E1B446B8-85B4-4C59-8E47-422A7D3E6A8E}" type="pres">
      <dgm:prSet presAssocID="{A9C6F1A5-705F-4050-8F02-DAB9983994AA}" presName="sp" presStyleCnt="0"/>
      <dgm:spPr/>
    </dgm:pt>
    <dgm:pt modelId="{3ABD9BFC-E8FB-4A75-B9D2-D14F49C0A84D}" type="pres">
      <dgm:prSet presAssocID="{43AE83C2-AC13-4342-A0F1-4DE148D7D4F6}" presName="linNode" presStyleCnt="0"/>
      <dgm:spPr/>
    </dgm:pt>
    <dgm:pt modelId="{AD8929E8-58D4-4C46-AF1C-08450C62C440}" type="pres">
      <dgm:prSet presAssocID="{43AE83C2-AC13-4342-A0F1-4DE148D7D4F6}" presName="parentText" presStyleLbl="node1" presStyleIdx="2" presStyleCnt="4">
        <dgm:presLayoutVars>
          <dgm:chMax val="1"/>
          <dgm:bulletEnabled val="1"/>
        </dgm:presLayoutVars>
      </dgm:prSet>
      <dgm:spPr/>
      <dgm:t>
        <a:bodyPr/>
        <a:lstStyle/>
        <a:p>
          <a:endParaRPr lang="en-US"/>
        </a:p>
      </dgm:t>
    </dgm:pt>
    <dgm:pt modelId="{BDD4BF51-862B-4576-B43C-26D1DD97AF5C}" type="pres">
      <dgm:prSet presAssocID="{43AE83C2-AC13-4342-A0F1-4DE148D7D4F6}" presName="descendantText" presStyleLbl="alignAccFollowNode1" presStyleIdx="2" presStyleCnt="4" custScaleY="113384">
        <dgm:presLayoutVars>
          <dgm:bulletEnabled val="1"/>
        </dgm:presLayoutVars>
      </dgm:prSet>
      <dgm:spPr/>
      <dgm:t>
        <a:bodyPr/>
        <a:lstStyle/>
        <a:p>
          <a:endParaRPr lang="en-US"/>
        </a:p>
      </dgm:t>
    </dgm:pt>
    <dgm:pt modelId="{0EDFBA23-4AB6-4B81-A079-FE4FC97D0B1F}" type="pres">
      <dgm:prSet presAssocID="{F39D6958-B0B9-488C-A1BD-954EC9A7E934}" presName="sp" presStyleCnt="0"/>
      <dgm:spPr/>
    </dgm:pt>
    <dgm:pt modelId="{A4789FE7-68E3-47B4-A40A-EB7FB408BC8E}" type="pres">
      <dgm:prSet presAssocID="{FEDED611-2C1E-44AE-ABFE-9CADDD9A58F9}" presName="linNode" presStyleCnt="0"/>
      <dgm:spPr/>
    </dgm:pt>
    <dgm:pt modelId="{4DEEE612-3434-482A-8CEA-3DC4016F1EB9}" type="pres">
      <dgm:prSet presAssocID="{FEDED611-2C1E-44AE-ABFE-9CADDD9A58F9}" presName="parentText" presStyleLbl="node1" presStyleIdx="3" presStyleCnt="4">
        <dgm:presLayoutVars>
          <dgm:chMax val="1"/>
          <dgm:bulletEnabled val="1"/>
        </dgm:presLayoutVars>
      </dgm:prSet>
      <dgm:spPr/>
      <dgm:t>
        <a:bodyPr/>
        <a:lstStyle/>
        <a:p>
          <a:endParaRPr lang="en-US"/>
        </a:p>
      </dgm:t>
    </dgm:pt>
    <dgm:pt modelId="{F1BA9655-1B22-46D4-83AF-98007378FC0E}" type="pres">
      <dgm:prSet presAssocID="{FEDED611-2C1E-44AE-ABFE-9CADDD9A58F9}" presName="descendantText" presStyleLbl="alignAccFollowNode1" presStyleIdx="3" presStyleCnt="4">
        <dgm:presLayoutVars>
          <dgm:bulletEnabled val="1"/>
        </dgm:presLayoutVars>
      </dgm:prSet>
      <dgm:spPr/>
      <dgm:t>
        <a:bodyPr/>
        <a:lstStyle/>
        <a:p>
          <a:endParaRPr lang="en-US"/>
        </a:p>
      </dgm:t>
    </dgm:pt>
  </dgm:ptLst>
  <dgm:cxnLst>
    <dgm:cxn modelId="{FAEFE73E-BED1-4016-B739-73F8854E2E1D}" type="presOf" srcId="{43AE83C2-AC13-4342-A0F1-4DE148D7D4F6}" destId="{AD8929E8-58D4-4C46-AF1C-08450C62C440}" srcOrd="0" destOrd="0" presId="urn:microsoft.com/office/officeart/2005/8/layout/vList5"/>
    <dgm:cxn modelId="{36AEC134-E8B6-430F-9156-F9AA84A12C8A}" srcId="{FD5BAAB5-8BE8-4DF3-8DF7-99058DCED65F}" destId="{D8FD07C3-F964-4F0A-9892-8B2BDD1E9838}" srcOrd="1" destOrd="0" parTransId="{AC883351-1B99-4E43-9FB1-F0D92C22ED8A}" sibTransId="{36224DD7-7E01-460E-881D-0C39C54312E4}"/>
    <dgm:cxn modelId="{1C7F83B0-8CED-4C99-B999-3A39BEA42357}" srcId="{FEDED611-2C1E-44AE-ABFE-9CADDD9A58F9}" destId="{7C1C1326-FC90-4868-A63C-E664ACEC1FF2}" srcOrd="1" destOrd="0" parTransId="{515BC545-3148-4F17-A267-D67ED5C56C7F}" sibTransId="{FBF57065-A27B-4B0F-922D-2456780FA029}"/>
    <dgm:cxn modelId="{EC63057F-166B-42EB-A7FB-D3396745896B}" type="presOf" srcId="{68037241-0DB4-4813-9143-F0E9266B40FD}" destId="{578424C7-D8B1-4DF0-9585-3BF63D56A9AB}" srcOrd="0" destOrd="0" presId="urn:microsoft.com/office/officeart/2005/8/layout/vList5"/>
    <dgm:cxn modelId="{D9AADB20-776D-42E0-BC81-9B5C530D1777}" type="presOf" srcId="{FEDED611-2C1E-44AE-ABFE-9CADDD9A58F9}" destId="{4DEEE612-3434-482A-8CEA-3DC4016F1EB9}" srcOrd="0" destOrd="0" presId="urn:microsoft.com/office/officeart/2005/8/layout/vList5"/>
    <dgm:cxn modelId="{96499055-D487-4E02-9DA2-BB0E10A7ADFF}" srcId="{43AE83C2-AC13-4342-A0F1-4DE148D7D4F6}" destId="{2B976F02-E803-4EA7-9E63-003F37B3D6F0}" srcOrd="3" destOrd="0" parTransId="{582451C5-A98E-40C1-98BD-DD7B95F3B381}" sibTransId="{D0BAFD15-99C7-405F-9541-C65F25FDBAE4}"/>
    <dgm:cxn modelId="{B2B998E2-6298-4FAB-A10C-3E4C48353CC2}" srcId="{FD5BAAB5-8BE8-4DF3-8DF7-99058DCED65F}" destId="{69E905AC-407D-4F34-B751-C3F824DD9BE0}" srcOrd="0" destOrd="0" parTransId="{3E9052E2-EB92-4F13-BDDC-7BB147EA0B45}" sibTransId="{FD6EE5A2-047D-4A54-9485-A0E53273CC44}"/>
    <dgm:cxn modelId="{8955AC4F-2D8E-4A25-B67F-A593168D220C}" type="presOf" srcId="{D7D89B30-D5F0-4AE1-85DC-06605178CFC2}" destId="{782FDD58-3D46-4644-9DC1-736CE099A54A}" srcOrd="0" destOrd="0" presId="urn:microsoft.com/office/officeart/2005/8/layout/vList5"/>
    <dgm:cxn modelId="{E5D98190-C24E-4344-91CB-2913525F6577}" type="presOf" srcId="{3E598F55-0ED3-4CC3-9946-07FEEEFFC52C}" destId="{F1BA9655-1B22-46D4-83AF-98007378FC0E}" srcOrd="0" destOrd="2" presId="urn:microsoft.com/office/officeart/2005/8/layout/vList5"/>
    <dgm:cxn modelId="{874D5425-7CCE-48D0-AF5A-117B021CF333}" srcId="{68037241-0DB4-4813-9143-F0E9266B40FD}" destId="{29EA8F2E-7FEF-444E-8DE6-AB258D823770}" srcOrd="0" destOrd="0" parTransId="{071F8852-5903-456B-897B-CD4F64723240}" sibTransId="{8495ECD0-9B23-4B20-A7E6-8119C8AA7B46}"/>
    <dgm:cxn modelId="{1A4B3BC5-AF29-4FCE-BB4D-445B20A5D0A3}" srcId="{D7D89B30-D5F0-4AE1-85DC-06605178CFC2}" destId="{FEDED611-2C1E-44AE-ABFE-9CADDD9A58F9}" srcOrd="3" destOrd="0" parTransId="{A9DA557A-64B3-4CE1-953A-3829D8726273}" sibTransId="{E049A89A-93B0-40D1-A4D1-4857152F159A}"/>
    <dgm:cxn modelId="{F89CB8F7-9963-46FC-A023-C6FB5536CB20}" type="presOf" srcId="{7C1C1326-FC90-4868-A63C-E664ACEC1FF2}" destId="{F1BA9655-1B22-46D4-83AF-98007378FC0E}" srcOrd="0" destOrd="1" presId="urn:microsoft.com/office/officeart/2005/8/layout/vList5"/>
    <dgm:cxn modelId="{9B922575-357C-498A-B049-9573269F261F}" type="presOf" srcId="{B83C9CF2-81C5-402C-881F-47DB654F1CC4}" destId="{CB8F06E6-523E-40A5-BB9A-4F4E0D33CC9F}" srcOrd="0" destOrd="3" presId="urn:microsoft.com/office/officeart/2005/8/layout/vList5"/>
    <dgm:cxn modelId="{7BDAC6FE-1F66-4E2D-AA8D-989A02AE6373}" type="presOf" srcId="{2B976F02-E803-4EA7-9E63-003F37B3D6F0}" destId="{BDD4BF51-862B-4576-B43C-26D1DD97AF5C}" srcOrd="0" destOrd="3" presId="urn:microsoft.com/office/officeart/2005/8/layout/vList5"/>
    <dgm:cxn modelId="{96DAAA2E-568A-46F1-A813-CD6FACF6C1EC}" srcId="{68037241-0DB4-4813-9143-F0E9266B40FD}" destId="{A6C85F62-95DA-4B3B-B577-823C02FA3712}" srcOrd="1" destOrd="0" parTransId="{8C51D4B4-2F72-4B86-A319-6664D6DCF3AA}" sibTransId="{BDDD5615-C951-418B-9BFC-069FA6E4DCC7}"/>
    <dgm:cxn modelId="{4F3516DE-A6D0-47B5-A9F5-DB776DE9FB79}" srcId="{D7D89B30-D5F0-4AE1-85DC-06605178CFC2}" destId="{43AE83C2-AC13-4342-A0F1-4DE148D7D4F6}" srcOrd="2" destOrd="0" parTransId="{DCFCB2C8-9835-4235-9DFE-C33CA208492B}" sibTransId="{F39D6958-B0B9-488C-A1BD-954EC9A7E934}"/>
    <dgm:cxn modelId="{5ABC8004-0E8B-436B-B122-FDC4EE4EE6D6}" type="presOf" srcId="{B86FCB96-814A-4CEB-8E9D-39B375F594D4}" destId="{BDD4BF51-862B-4576-B43C-26D1DD97AF5C}" srcOrd="0" destOrd="0" presId="urn:microsoft.com/office/officeart/2005/8/layout/vList5"/>
    <dgm:cxn modelId="{4DE4F112-5A30-4C32-8EBF-F6F3752A3171}" srcId="{FEDED611-2C1E-44AE-ABFE-9CADDD9A58F9}" destId="{1FA2BF28-42A8-4AE1-9B5D-C1CBF8C94584}" srcOrd="0" destOrd="0" parTransId="{965402CA-922D-4A10-97E5-FDAAEE32FB3B}" sibTransId="{DADB6D8B-D7B8-4702-8342-22174A3F74C3}"/>
    <dgm:cxn modelId="{823C1D2B-6509-4E25-909D-56A7C650A6BB}" type="presOf" srcId="{3E5154A5-1CA8-4891-B5F1-5FD7CA8F2BF2}" destId="{BDD4BF51-862B-4576-B43C-26D1DD97AF5C}" srcOrd="0" destOrd="2" presId="urn:microsoft.com/office/officeart/2005/8/layout/vList5"/>
    <dgm:cxn modelId="{414DE336-44E4-4565-9EAA-52CE1EBBF498}" type="presOf" srcId="{69E905AC-407D-4F34-B751-C3F824DD9BE0}" destId="{CB8F06E6-523E-40A5-BB9A-4F4E0D33CC9F}" srcOrd="0" destOrd="0" presId="urn:microsoft.com/office/officeart/2005/8/layout/vList5"/>
    <dgm:cxn modelId="{4BB2CADF-9DC9-4CFA-911C-5C408F40A70F}" srcId="{43AE83C2-AC13-4342-A0F1-4DE148D7D4F6}" destId="{3E5154A5-1CA8-4891-B5F1-5FD7CA8F2BF2}" srcOrd="2" destOrd="0" parTransId="{3959089B-026F-42C7-9E83-FAA4058DCAE3}" sibTransId="{D2F9D5EC-A330-4CAE-BF29-6D2291081F33}"/>
    <dgm:cxn modelId="{92FA53E4-C6C6-4E05-9512-34F7205FDF96}" type="presOf" srcId="{FD5BAAB5-8BE8-4DF3-8DF7-99058DCED65F}" destId="{80790DD6-A1BA-430C-AB89-55CE9EC91724}" srcOrd="0" destOrd="0" presId="urn:microsoft.com/office/officeart/2005/8/layout/vList5"/>
    <dgm:cxn modelId="{794A165E-7810-4BD0-B039-0125C632571C}" srcId="{FEDED611-2C1E-44AE-ABFE-9CADDD9A58F9}" destId="{3E598F55-0ED3-4CC3-9946-07FEEEFFC52C}" srcOrd="2" destOrd="0" parTransId="{0F835DBA-0D34-45DD-BA28-99E2DC50607C}" sibTransId="{2E070E51-E8E0-4CC2-A970-2AE82C5A5498}"/>
    <dgm:cxn modelId="{A2934F7E-14B4-4EC2-816C-5E2C49FDF996}" type="presOf" srcId="{D8FD07C3-F964-4F0A-9892-8B2BDD1E9838}" destId="{CB8F06E6-523E-40A5-BB9A-4F4E0D33CC9F}" srcOrd="0" destOrd="1" presId="urn:microsoft.com/office/officeart/2005/8/layout/vList5"/>
    <dgm:cxn modelId="{0C9D0942-E352-4EFD-BF4B-E4097C03A4D3}" type="presOf" srcId="{87B06C11-DBD4-45DE-879E-397C63BC9C12}" destId="{CB8F06E6-523E-40A5-BB9A-4F4E0D33CC9F}" srcOrd="0" destOrd="2" presId="urn:microsoft.com/office/officeart/2005/8/layout/vList5"/>
    <dgm:cxn modelId="{596FDA56-DAAC-488D-8F12-A84664EC4C4F}" type="presOf" srcId="{A2F78363-8DCD-4CF7-963E-3C5028BBDF98}" destId="{BDD4BF51-862B-4576-B43C-26D1DD97AF5C}" srcOrd="0" destOrd="1" presId="urn:microsoft.com/office/officeart/2005/8/layout/vList5"/>
    <dgm:cxn modelId="{2CF08F3F-38FE-48B5-9994-23F52FD5518A}" srcId="{FD5BAAB5-8BE8-4DF3-8DF7-99058DCED65F}" destId="{87B06C11-DBD4-45DE-879E-397C63BC9C12}" srcOrd="2" destOrd="0" parTransId="{43004B54-91DC-4F75-81C6-07CF45255B75}" sibTransId="{0D51DBBB-A3FE-4971-B09E-860018C0A04D}"/>
    <dgm:cxn modelId="{714C9788-D0A5-4B99-973C-73DFCE6D32AE}" srcId="{D7D89B30-D5F0-4AE1-85DC-06605178CFC2}" destId="{FD5BAAB5-8BE8-4DF3-8DF7-99058DCED65F}" srcOrd="1" destOrd="0" parTransId="{A9CD6EFF-27D7-46A6-8177-A3BC3460F081}" sibTransId="{A9C6F1A5-705F-4050-8F02-DAB9983994AA}"/>
    <dgm:cxn modelId="{5E9EADF8-E441-4732-8A70-6025538492AE}" srcId="{FD5BAAB5-8BE8-4DF3-8DF7-99058DCED65F}" destId="{B83C9CF2-81C5-402C-881F-47DB654F1CC4}" srcOrd="3" destOrd="0" parTransId="{AC8C3BD9-9BD4-45B4-96F1-851DD1BF433A}" sibTransId="{099FFA16-C95C-4660-9CE7-3DEB41C3D6E6}"/>
    <dgm:cxn modelId="{9A736B1F-BC05-4014-8597-793F9E3395A6}" type="presOf" srcId="{A6C85F62-95DA-4B3B-B577-823C02FA3712}" destId="{82D3B971-386A-4C5C-B42D-DC3E1A661EB2}" srcOrd="0" destOrd="1" presId="urn:microsoft.com/office/officeart/2005/8/layout/vList5"/>
    <dgm:cxn modelId="{143A6F07-EE92-44D6-AAEC-9802C839F226}" type="presOf" srcId="{29EA8F2E-7FEF-444E-8DE6-AB258D823770}" destId="{82D3B971-386A-4C5C-B42D-DC3E1A661EB2}" srcOrd="0" destOrd="0" presId="urn:microsoft.com/office/officeart/2005/8/layout/vList5"/>
    <dgm:cxn modelId="{3C2900C2-0E68-4958-B69C-EBAD72D70446}" srcId="{D7D89B30-D5F0-4AE1-85DC-06605178CFC2}" destId="{68037241-0DB4-4813-9143-F0E9266B40FD}" srcOrd="0" destOrd="0" parTransId="{F723D4A1-E8DC-43A8-909E-70AF67A3C47A}" sibTransId="{CE79727E-09D5-4114-AABA-A06579398740}"/>
    <dgm:cxn modelId="{E5DE7A98-C38A-4454-BDC8-76822F7AC267}" srcId="{43AE83C2-AC13-4342-A0F1-4DE148D7D4F6}" destId="{A2F78363-8DCD-4CF7-963E-3C5028BBDF98}" srcOrd="1" destOrd="0" parTransId="{9C4D3B5A-212B-4433-AEB8-BC5832E2A609}" sibTransId="{44CAEB75-125E-46A4-866E-33EB9C0B637D}"/>
    <dgm:cxn modelId="{36E929FD-DDA0-4FDE-8E29-1EAAC17BD08A}" srcId="{43AE83C2-AC13-4342-A0F1-4DE148D7D4F6}" destId="{B86FCB96-814A-4CEB-8E9D-39B375F594D4}" srcOrd="0" destOrd="0" parTransId="{CF6246B9-2948-479C-9F09-2B9DEC13FFF7}" sibTransId="{982958CB-8963-4CF5-963C-A4A82A984825}"/>
    <dgm:cxn modelId="{EC08C236-5B65-48E6-A896-79C3DCE97B9B}" type="presOf" srcId="{1FA2BF28-42A8-4AE1-9B5D-C1CBF8C94584}" destId="{F1BA9655-1B22-46D4-83AF-98007378FC0E}" srcOrd="0" destOrd="0" presId="urn:microsoft.com/office/officeart/2005/8/layout/vList5"/>
    <dgm:cxn modelId="{BF804552-1995-4384-B5CD-BDDF0250C635}" type="presParOf" srcId="{782FDD58-3D46-4644-9DC1-736CE099A54A}" destId="{C7379503-9890-4313-B273-EA8E89BC59B0}" srcOrd="0" destOrd="0" presId="urn:microsoft.com/office/officeart/2005/8/layout/vList5"/>
    <dgm:cxn modelId="{862EDA87-7BE3-4A8A-9554-5F64247A8C68}" type="presParOf" srcId="{C7379503-9890-4313-B273-EA8E89BC59B0}" destId="{578424C7-D8B1-4DF0-9585-3BF63D56A9AB}" srcOrd="0" destOrd="0" presId="urn:microsoft.com/office/officeart/2005/8/layout/vList5"/>
    <dgm:cxn modelId="{98304922-A313-457D-8F50-625A4A8D153E}" type="presParOf" srcId="{C7379503-9890-4313-B273-EA8E89BC59B0}" destId="{82D3B971-386A-4C5C-B42D-DC3E1A661EB2}" srcOrd="1" destOrd="0" presId="urn:microsoft.com/office/officeart/2005/8/layout/vList5"/>
    <dgm:cxn modelId="{8E2AC675-2236-47A4-96FE-84D04BC801C1}" type="presParOf" srcId="{782FDD58-3D46-4644-9DC1-736CE099A54A}" destId="{71D25A16-64E8-4102-9B90-4C379C091BAA}" srcOrd="1" destOrd="0" presId="urn:microsoft.com/office/officeart/2005/8/layout/vList5"/>
    <dgm:cxn modelId="{2AAE63F0-E6B8-4EF1-98C3-B4D3ACCC1364}" type="presParOf" srcId="{782FDD58-3D46-4644-9DC1-736CE099A54A}" destId="{17ADCAE1-858A-49AC-AABE-B44F6F427C1F}" srcOrd="2" destOrd="0" presId="urn:microsoft.com/office/officeart/2005/8/layout/vList5"/>
    <dgm:cxn modelId="{9C3BECF9-B8BD-415D-B1F6-C556B6985926}" type="presParOf" srcId="{17ADCAE1-858A-49AC-AABE-B44F6F427C1F}" destId="{80790DD6-A1BA-430C-AB89-55CE9EC91724}" srcOrd="0" destOrd="0" presId="urn:microsoft.com/office/officeart/2005/8/layout/vList5"/>
    <dgm:cxn modelId="{879FBACC-8BEA-4B0B-89A3-03668EE419C4}" type="presParOf" srcId="{17ADCAE1-858A-49AC-AABE-B44F6F427C1F}" destId="{CB8F06E6-523E-40A5-BB9A-4F4E0D33CC9F}" srcOrd="1" destOrd="0" presId="urn:microsoft.com/office/officeart/2005/8/layout/vList5"/>
    <dgm:cxn modelId="{B150EC35-F9E1-474C-8A32-7D39A307B399}" type="presParOf" srcId="{782FDD58-3D46-4644-9DC1-736CE099A54A}" destId="{E1B446B8-85B4-4C59-8E47-422A7D3E6A8E}" srcOrd="3" destOrd="0" presId="urn:microsoft.com/office/officeart/2005/8/layout/vList5"/>
    <dgm:cxn modelId="{E7F16C74-A504-4050-BBC9-C9B853806BED}" type="presParOf" srcId="{782FDD58-3D46-4644-9DC1-736CE099A54A}" destId="{3ABD9BFC-E8FB-4A75-B9D2-D14F49C0A84D}" srcOrd="4" destOrd="0" presId="urn:microsoft.com/office/officeart/2005/8/layout/vList5"/>
    <dgm:cxn modelId="{8BF62E77-D5F4-4AEA-88EE-9DF7B9132F2A}" type="presParOf" srcId="{3ABD9BFC-E8FB-4A75-B9D2-D14F49C0A84D}" destId="{AD8929E8-58D4-4C46-AF1C-08450C62C440}" srcOrd="0" destOrd="0" presId="urn:microsoft.com/office/officeart/2005/8/layout/vList5"/>
    <dgm:cxn modelId="{8A17EEFB-6D9A-42AB-BB32-E0962DE1ABCE}" type="presParOf" srcId="{3ABD9BFC-E8FB-4A75-B9D2-D14F49C0A84D}" destId="{BDD4BF51-862B-4576-B43C-26D1DD97AF5C}" srcOrd="1" destOrd="0" presId="urn:microsoft.com/office/officeart/2005/8/layout/vList5"/>
    <dgm:cxn modelId="{60F477E7-2FD1-4D6C-A1F4-4B50F0C88B09}" type="presParOf" srcId="{782FDD58-3D46-4644-9DC1-736CE099A54A}" destId="{0EDFBA23-4AB6-4B81-A079-FE4FC97D0B1F}" srcOrd="5" destOrd="0" presId="urn:microsoft.com/office/officeart/2005/8/layout/vList5"/>
    <dgm:cxn modelId="{19806EC6-7CE4-493D-AAFA-FB978B3AC881}" type="presParOf" srcId="{782FDD58-3D46-4644-9DC1-736CE099A54A}" destId="{A4789FE7-68E3-47B4-A40A-EB7FB408BC8E}" srcOrd="6" destOrd="0" presId="urn:microsoft.com/office/officeart/2005/8/layout/vList5"/>
    <dgm:cxn modelId="{D954AAD3-1A42-4970-AC69-B3C5030D33D7}" type="presParOf" srcId="{A4789FE7-68E3-47B4-A40A-EB7FB408BC8E}" destId="{4DEEE612-3434-482A-8CEA-3DC4016F1EB9}" srcOrd="0" destOrd="0" presId="urn:microsoft.com/office/officeart/2005/8/layout/vList5"/>
    <dgm:cxn modelId="{FD9510CE-3183-41A1-8881-7A8745678DD9}" type="presParOf" srcId="{A4789FE7-68E3-47B4-A40A-EB7FB408BC8E}" destId="{F1BA9655-1B22-46D4-83AF-98007378FC0E}"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D3B971-386A-4C5C-B42D-DC3E1A661EB2}">
      <dsp:nvSpPr>
        <dsp:cNvPr id="0" name=""/>
        <dsp:cNvSpPr/>
      </dsp:nvSpPr>
      <dsp:spPr>
        <a:xfrm rot="5400000">
          <a:off x="3908998" y="-1670869"/>
          <a:ext cx="576194"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0" lvl="1" indent="0" algn="l" defTabSz="444500">
            <a:lnSpc>
              <a:spcPct val="100000"/>
            </a:lnSpc>
            <a:spcBef>
              <a:spcPct val="0"/>
            </a:spcBef>
            <a:spcAft>
              <a:spcPts val="0"/>
            </a:spcAft>
            <a:buChar char="••"/>
          </a:pPr>
          <a:r>
            <a:rPr lang="en-US" sz="1000" kern="1200" dirty="0" smtClean="0">
              <a:latin typeface="Arial" pitchFamily="34" charset="0"/>
              <a:cs typeface="Arial" pitchFamily="34" charset="0"/>
            </a:rPr>
            <a:t>Leverages Human Capital Resources</a:t>
          </a:r>
          <a:endParaRPr lang="en-US" sz="1000" kern="1200" dirty="0">
            <a:latin typeface="Arial" pitchFamily="34" charset="0"/>
            <a:cs typeface="Arial" pitchFamily="34" charset="0"/>
          </a:endParaRPr>
        </a:p>
        <a:p>
          <a:pPr marL="0" lvl="1" indent="0" algn="l" defTabSz="444500">
            <a:lnSpc>
              <a:spcPct val="100000"/>
            </a:lnSpc>
            <a:spcBef>
              <a:spcPct val="0"/>
            </a:spcBef>
            <a:spcAft>
              <a:spcPts val="0"/>
            </a:spcAft>
            <a:buChar char="••"/>
          </a:pPr>
          <a:r>
            <a:rPr lang="en-US" sz="1000" kern="1200" dirty="0" smtClean="0">
              <a:latin typeface="Arial" pitchFamily="34" charset="0"/>
              <a:cs typeface="Arial" pitchFamily="34" charset="0"/>
            </a:rPr>
            <a:t>Leads Others</a:t>
          </a:r>
          <a:endParaRPr lang="en-US" sz="1000" kern="1200" dirty="0">
            <a:latin typeface="Arial" pitchFamily="34" charset="0"/>
            <a:cs typeface="Arial" pitchFamily="34" charset="0"/>
          </a:endParaRPr>
        </a:p>
      </dsp:txBody>
      <dsp:txXfrm rot="5400000">
        <a:off x="3908998" y="-1670869"/>
        <a:ext cx="576194" cy="3950208"/>
      </dsp:txXfrm>
    </dsp:sp>
    <dsp:sp modelId="{578424C7-D8B1-4DF0-9585-3BF63D56A9AB}">
      <dsp:nvSpPr>
        <dsp:cNvPr id="0" name=""/>
        <dsp:cNvSpPr/>
      </dsp:nvSpPr>
      <dsp:spPr>
        <a:xfrm>
          <a:off x="0" y="0"/>
          <a:ext cx="2221992" cy="60762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Technical </a:t>
          </a:r>
          <a:br>
            <a:rPr lang="en-US" sz="1400" kern="1200" dirty="0" smtClean="0"/>
          </a:br>
          <a:r>
            <a:rPr lang="en-US" sz="1400" kern="1200" dirty="0" smtClean="0"/>
            <a:t>Competencies</a:t>
          </a:r>
          <a:endParaRPr lang="en-US" sz="1400" kern="1200" dirty="0"/>
        </a:p>
      </dsp:txBody>
      <dsp:txXfrm>
        <a:off x="0" y="0"/>
        <a:ext cx="2221992" cy="607628"/>
      </dsp:txXfrm>
    </dsp:sp>
    <dsp:sp modelId="{CB8F06E6-523E-40A5-BB9A-4F4E0D33CC9F}">
      <dsp:nvSpPr>
        <dsp:cNvPr id="0" name=""/>
        <dsp:cNvSpPr/>
      </dsp:nvSpPr>
      <dsp:spPr>
        <a:xfrm rot="5400000">
          <a:off x="3809904" y="-834667"/>
          <a:ext cx="774382"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latin typeface="Arial" pitchFamily="34" charset="0"/>
              <a:cs typeface="Arial" pitchFamily="34" charset="0"/>
            </a:rPr>
            <a:t>Builds Relationships/Organizational Savvy</a:t>
          </a:r>
          <a:endParaRPr lang="en-US" sz="1000" kern="1200" dirty="0">
            <a:latin typeface="Arial" pitchFamily="34" charset="0"/>
            <a:cs typeface="Arial" pitchFamily="34" charset="0"/>
          </a:endParaRPr>
        </a:p>
        <a:p>
          <a:pPr marL="57150" lvl="1" indent="-57150" algn="l" defTabSz="444500">
            <a:lnSpc>
              <a:spcPct val="90000"/>
            </a:lnSpc>
            <a:spcBef>
              <a:spcPct val="0"/>
            </a:spcBef>
            <a:spcAft>
              <a:spcPct val="15000"/>
            </a:spcAft>
            <a:buChar char="••"/>
          </a:pPr>
          <a:r>
            <a:rPr lang="en-US" sz="1000" kern="1200" dirty="0" smtClean="0">
              <a:latin typeface="Arial" pitchFamily="34" charset="0"/>
              <a:cs typeface="Arial" pitchFamily="34" charset="0"/>
            </a:rPr>
            <a:t>Interpersonal Skills</a:t>
          </a:r>
          <a:endParaRPr lang="en-US" sz="1000" kern="1200" dirty="0">
            <a:latin typeface="Arial" pitchFamily="34" charset="0"/>
            <a:cs typeface="Arial" pitchFamily="34" charset="0"/>
          </a:endParaRPr>
        </a:p>
        <a:p>
          <a:pPr marL="57150" lvl="1" indent="-57150" algn="l" defTabSz="444500">
            <a:lnSpc>
              <a:spcPct val="90000"/>
            </a:lnSpc>
            <a:spcBef>
              <a:spcPct val="0"/>
            </a:spcBef>
            <a:spcAft>
              <a:spcPct val="15000"/>
            </a:spcAft>
            <a:buChar char="••"/>
          </a:pPr>
          <a:r>
            <a:rPr lang="en-US" sz="1000" kern="1200" dirty="0" smtClean="0">
              <a:latin typeface="Arial" pitchFamily="34" charset="0"/>
              <a:cs typeface="Arial" pitchFamily="34" charset="0"/>
            </a:rPr>
            <a:t>Provides Customer Service</a:t>
          </a:r>
          <a:endParaRPr lang="en-US" sz="1000" kern="1200" dirty="0">
            <a:latin typeface="Arial" pitchFamily="34" charset="0"/>
            <a:cs typeface="Arial" pitchFamily="34" charset="0"/>
          </a:endParaRPr>
        </a:p>
        <a:p>
          <a:pPr marL="57150" lvl="1" indent="-57150" algn="l" defTabSz="444500">
            <a:lnSpc>
              <a:spcPct val="90000"/>
            </a:lnSpc>
            <a:spcBef>
              <a:spcPct val="0"/>
            </a:spcBef>
            <a:spcAft>
              <a:spcPct val="15000"/>
            </a:spcAft>
            <a:buChar char="••"/>
          </a:pPr>
          <a:r>
            <a:rPr lang="en-US" sz="1000" kern="1200" dirty="0" smtClean="0">
              <a:latin typeface="Arial" pitchFamily="34" charset="0"/>
              <a:cs typeface="Arial" pitchFamily="34" charset="0"/>
            </a:rPr>
            <a:t>Communicates Effectively</a:t>
          </a:r>
          <a:endParaRPr lang="en-US" sz="1000" kern="1200" dirty="0">
            <a:latin typeface="Arial" pitchFamily="34" charset="0"/>
            <a:cs typeface="Arial" pitchFamily="34" charset="0"/>
          </a:endParaRPr>
        </a:p>
      </dsp:txBody>
      <dsp:txXfrm rot="5400000">
        <a:off x="3809904" y="-834667"/>
        <a:ext cx="774382" cy="3950208"/>
      </dsp:txXfrm>
    </dsp:sp>
    <dsp:sp modelId="{80790DD6-A1BA-430C-AB89-55CE9EC91724}">
      <dsp:nvSpPr>
        <dsp:cNvPr id="0" name=""/>
        <dsp:cNvSpPr/>
      </dsp:nvSpPr>
      <dsp:spPr>
        <a:xfrm>
          <a:off x="0" y="656447"/>
          <a:ext cx="2221992" cy="96797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Interpersonal</a:t>
          </a:r>
          <a:r>
            <a:rPr lang="en-US" sz="2200" kern="1200" dirty="0" smtClean="0"/>
            <a:t> </a:t>
          </a:r>
          <a:r>
            <a:rPr lang="en-US" sz="1400" kern="1200" dirty="0" smtClean="0"/>
            <a:t>Competencies</a:t>
          </a:r>
          <a:endParaRPr lang="en-US" sz="2200" kern="1200" dirty="0"/>
        </a:p>
      </dsp:txBody>
      <dsp:txXfrm>
        <a:off x="0" y="656447"/>
        <a:ext cx="2221992" cy="967978"/>
      </dsp:txXfrm>
    </dsp:sp>
    <dsp:sp modelId="{BDD4BF51-862B-4576-B43C-26D1DD97AF5C}">
      <dsp:nvSpPr>
        <dsp:cNvPr id="0" name=""/>
        <dsp:cNvSpPr/>
      </dsp:nvSpPr>
      <dsp:spPr>
        <a:xfrm rot="5400000">
          <a:off x="3758083" y="181709"/>
          <a:ext cx="878025"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Delivers Quality Results</a:t>
          </a:r>
          <a:endParaRPr lang="en-US" sz="1000" kern="1200" dirty="0"/>
        </a:p>
        <a:p>
          <a:pPr marL="57150" lvl="1" indent="-57150" algn="l" defTabSz="444500">
            <a:lnSpc>
              <a:spcPct val="90000"/>
            </a:lnSpc>
            <a:spcBef>
              <a:spcPct val="0"/>
            </a:spcBef>
            <a:spcAft>
              <a:spcPct val="15000"/>
            </a:spcAft>
            <a:buChar char="••"/>
          </a:pPr>
          <a:r>
            <a:rPr lang="en-US" sz="1000" kern="1200" dirty="0" smtClean="0"/>
            <a:t>Takes Initiative</a:t>
          </a:r>
          <a:endParaRPr lang="en-US" sz="1000" kern="1200" dirty="0"/>
        </a:p>
        <a:p>
          <a:pPr marL="57150" lvl="1" indent="-57150" algn="l" defTabSz="444500">
            <a:lnSpc>
              <a:spcPct val="90000"/>
            </a:lnSpc>
            <a:spcBef>
              <a:spcPct val="0"/>
            </a:spcBef>
            <a:spcAft>
              <a:spcPct val="15000"/>
            </a:spcAft>
            <a:buChar char="••"/>
          </a:pPr>
          <a:r>
            <a:rPr lang="en-US" sz="1000" kern="1200" dirty="0" smtClean="0"/>
            <a:t>Plans and Organizes with A Strategic Focus</a:t>
          </a:r>
          <a:endParaRPr lang="en-US" sz="1000" kern="1200" dirty="0"/>
        </a:p>
        <a:p>
          <a:pPr marL="57150" lvl="1" indent="-57150" algn="l" defTabSz="444500">
            <a:lnSpc>
              <a:spcPct val="90000"/>
            </a:lnSpc>
            <a:spcBef>
              <a:spcPct val="0"/>
            </a:spcBef>
            <a:spcAft>
              <a:spcPct val="15000"/>
            </a:spcAft>
            <a:buChar char="••"/>
          </a:pPr>
          <a:r>
            <a:rPr lang="en-US" sz="1000" kern="1200" dirty="0" smtClean="0"/>
            <a:t>Solves Problems and Makes Decisions</a:t>
          </a:r>
          <a:endParaRPr lang="en-US" sz="1000" kern="1200" dirty="0"/>
        </a:p>
      </dsp:txBody>
      <dsp:txXfrm rot="5400000">
        <a:off x="3758083" y="181709"/>
        <a:ext cx="878025" cy="3950208"/>
      </dsp:txXfrm>
    </dsp:sp>
    <dsp:sp modelId="{AD8929E8-58D4-4C46-AF1C-08450C62C440}">
      <dsp:nvSpPr>
        <dsp:cNvPr id="0" name=""/>
        <dsp:cNvSpPr/>
      </dsp:nvSpPr>
      <dsp:spPr>
        <a:xfrm>
          <a:off x="0" y="1672824"/>
          <a:ext cx="2221992" cy="96797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Results Oriented Competencies</a:t>
          </a:r>
          <a:endParaRPr lang="en-US" sz="1400" kern="1200" dirty="0"/>
        </a:p>
      </dsp:txBody>
      <dsp:txXfrm>
        <a:off x="0" y="1672824"/>
        <a:ext cx="2221992" cy="967978"/>
      </dsp:txXfrm>
    </dsp:sp>
    <dsp:sp modelId="{F1BA9655-1B22-46D4-83AF-98007378FC0E}">
      <dsp:nvSpPr>
        <dsp:cNvPr id="0" name=""/>
        <dsp:cNvSpPr/>
      </dsp:nvSpPr>
      <dsp:spPr>
        <a:xfrm rot="5400000">
          <a:off x="3809904" y="1198086"/>
          <a:ext cx="774382"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Technical Expertise</a:t>
          </a:r>
          <a:endParaRPr lang="en-US" sz="1000" kern="1200" dirty="0"/>
        </a:p>
        <a:p>
          <a:pPr marL="57150" lvl="1" indent="-57150" algn="l" defTabSz="444500">
            <a:lnSpc>
              <a:spcPct val="90000"/>
            </a:lnSpc>
            <a:spcBef>
              <a:spcPct val="0"/>
            </a:spcBef>
            <a:spcAft>
              <a:spcPct val="15000"/>
            </a:spcAft>
            <a:buChar char="••"/>
          </a:pPr>
          <a:r>
            <a:rPr lang="en-US" sz="1000" kern="1200" dirty="0" smtClean="0"/>
            <a:t>System and Regulatory Knowledge</a:t>
          </a:r>
          <a:endParaRPr lang="en-US" sz="1000" kern="1200" dirty="0"/>
        </a:p>
        <a:p>
          <a:pPr marL="57150" lvl="1" indent="-57150" algn="l" defTabSz="444500">
            <a:lnSpc>
              <a:spcPct val="90000"/>
            </a:lnSpc>
            <a:spcBef>
              <a:spcPct val="0"/>
            </a:spcBef>
            <a:spcAft>
              <a:spcPct val="15000"/>
            </a:spcAft>
            <a:buChar char="••"/>
          </a:pPr>
          <a:r>
            <a:rPr lang="en-US" sz="1000" kern="1200" dirty="0" smtClean="0"/>
            <a:t>Demonstrates Adaptability</a:t>
          </a:r>
          <a:endParaRPr lang="en-US" sz="1000" kern="1200" dirty="0"/>
        </a:p>
      </dsp:txBody>
      <dsp:txXfrm rot="5400000">
        <a:off x="3809904" y="1198086"/>
        <a:ext cx="774382" cy="3950208"/>
      </dsp:txXfrm>
    </dsp:sp>
    <dsp:sp modelId="{4DEEE612-3434-482A-8CEA-3DC4016F1EB9}">
      <dsp:nvSpPr>
        <dsp:cNvPr id="0" name=""/>
        <dsp:cNvSpPr/>
      </dsp:nvSpPr>
      <dsp:spPr>
        <a:xfrm>
          <a:off x="0" y="2689201"/>
          <a:ext cx="2221992" cy="96797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Professionalism Competencies</a:t>
          </a:r>
          <a:endParaRPr lang="en-US" sz="1400" kern="1200" dirty="0"/>
        </a:p>
      </dsp:txBody>
      <dsp:txXfrm>
        <a:off x="0" y="2689201"/>
        <a:ext cx="2221992" cy="96797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00C10B-36CE-4553-83DB-3C099212374E}" type="datetimeFigureOut">
              <a:rPr lang="en-US" smtClean="0"/>
              <a:pPr/>
              <a:t>7/1/2011</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78FEC2-F5C4-402E-B591-13269FAD141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7961376"/>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858" y="8071104"/>
            <a:ext cx="1687068"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1769364" y="8058912"/>
            <a:ext cx="5088636" cy="950976"/>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1771650" y="5384800"/>
            <a:ext cx="4857750" cy="24384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1771650" y="8066716"/>
            <a:ext cx="5029200" cy="914400"/>
          </a:xfrm>
          <a:prstGeom prst="rect">
            <a:avLst/>
          </a:prstGeo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57150" y="8091599"/>
            <a:ext cx="1543050" cy="914400"/>
          </a:xfrm>
        </p:spPr>
        <p:txBody>
          <a:bodyPr>
            <a:noAutofit/>
          </a:bodyPr>
          <a:lstStyle>
            <a:lvl1pPr algn="ctr">
              <a:defRPr sz="2000">
                <a:solidFill>
                  <a:srgbClr val="FFFFFF"/>
                </a:solidFill>
              </a:defRPr>
            </a:lvl1pPr>
          </a:lstStyle>
          <a:p>
            <a:fld id="{1F834158-3F43-4714-8443-59B785FFDDD0}" type="datetime1">
              <a:rPr lang="en-US" smtClean="0"/>
              <a:pPr/>
              <a:t>7/1/2011</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9486" y="2133600"/>
            <a:ext cx="6115050" cy="603504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33C41F-2C7C-4A2C-B194-FA72136DB263}" type="datetime1">
              <a:rPr lang="en-US" smtClean="0"/>
              <a:pPr/>
              <a:t>7/1/2011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0" y="1676400"/>
            <a:ext cx="400050" cy="325968"/>
          </a:xfrm>
          <a:prstGeom prst="rect">
            <a:avLst/>
          </a:prstGeom>
        </p:spPr>
        <p:txBody>
          <a:bodyPr/>
          <a:lstStyle/>
          <a:p>
            <a:fld id="{0672043B-6774-439B-B77B-9A13C4D9CA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14900" y="812801"/>
            <a:ext cx="1543050" cy="7355417"/>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812800"/>
            <a:ext cx="4171950" cy="7355419"/>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914900" y="8331204"/>
            <a:ext cx="1657350" cy="486833"/>
          </a:xfrm>
        </p:spPr>
        <p:txBody>
          <a:bodyPr/>
          <a:lstStyle/>
          <a:p>
            <a:fld id="{31CD4612-1438-4AF0-8448-20275710F349}" type="datetime1">
              <a:rPr lang="en-US" smtClean="0"/>
              <a:pPr/>
              <a:t>7/1/2011</a:t>
            </a:fld>
            <a:endParaRPr lang="en-US"/>
          </a:p>
        </p:txBody>
      </p:sp>
      <p:sp>
        <p:nvSpPr>
          <p:cNvPr id="5" name="Footer Placeholder 4"/>
          <p:cNvSpPr>
            <a:spLocks noGrp="1"/>
          </p:cNvSpPr>
          <p:nvPr>
            <p:ph type="ftr" sz="quarter" idx="11"/>
          </p:nvPr>
        </p:nvSpPr>
        <p:spPr>
          <a:xfrm>
            <a:off x="342901" y="8330944"/>
            <a:ext cx="4180112" cy="486833"/>
          </a:xfrm>
        </p:spPr>
        <p:txBody>
          <a:bodyPr/>
          <a:lstStyle/>
          <a:p>
            <a:endParaRPr lang="en-US"/>
          </a:p>
        </p:txBody>
      </p:sp>
      <p:sp>
        <p:nvSpPr>
          <p:cNvPr id="7" name="Rectangle 6"/>
          <p:cNvSpPr/>
          <p:nvPr/>
        </p:nvSpPr>
        <p:spPr bwMode="white">
          <a:xfrm>
            <a:off x="4572239" y="0"/>
            <a:ext cx="240030" cy="9144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4606529" y="812800"/>
            <a:ext cx="171450" cy="83312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4606529" y="0"/>
            <a:ext cx="171450" cy="7112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4336654" y="263922"/>
            <a:ext cx="711200" cy="183357"/>
          </a:xfrm>
          <a:prstGeom prst="rect">
            <a:avLst/>
          </a:prstGeom>
        </p:spPr>
        <p:txBody>
          <a:bodyPr/>
          <a:lstStyle/>
          <a:p>
            <a:fld id="{0672043B-6774-439B-B77B-9A13C4D9CAC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28700" y="3657601"/>
            <a:ext cx="5342335" cy="2230967"/>
          </a:xfrm>
          <a:prstGeom prst="rect">
            <a:avLst/>
          </a:prstGeo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2032000"/>
            <a:ext cx="6858000" cy="1524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2133600"/>
            <a:ext cx="971550" cy="1320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028700" y="2133600"/>
            <a:ext cx="5829300" cy="1320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028700" y="2133600"/>
            <a:ext cx="5715000" cy="1320800"/>
          </a:xfrm>
        </p:spPr>
        <p:txBody>
          <a:bodyPr/>
          <a:lstStyle>
            <a:lvl1pPr algn="l">
              <a:buNone/>
              <a:defRPr sz="4400" b="0" cap="none">
                <a:solidFill>
                  <a:srgbClr val="FFFFFF"/>
                </a:solidFill>
              </a:defRPr>
            </a:lvl1pPr>
          </a:lstStyle>
          <a:p>
            <a:r>
              <a:rPr kumimoji="0" lang="en-US" dirty="0" smtClean="0"/>
              <a:t>Click to edit Master title style</a:t>
            </a:r>
            <a:endParaRPr kumimoji="0" lang="en-US" dirty="0"/>
          </a:p>
        </p:txBody>
      </p:sp>
      <p:sp>
        <p:nvSpPr>
          <p:cNvPr id="12" name="Date Placeholder 11"/>
          <p:cNvSpPr>
            <a:spLocks noGrp="1"/>
          </p:cNvSpPr>
          <p:nvPr>
            <p:ph type="dt" sz="half" idx="10"/>
          </p:nvPr>
        </p:nvSpPr>
        <p:spPr/>
        <p:txBody>
          <a:bodyPr/>
          <a:lstStyle/>
          <a:p>
            <a:fld id="{2235D53C-1B4F-4DB6-89F9-0199EFB2CB36}" type="datetime1">
              <a:rPr lang="en-US" smtClean="0"/>
              <a:pPr/>
              <a:t>7/1/2011</a:t>
            </a:fld>
            <a:endParaRPr lang="en-US"/>
          </a:p>
        </p:txBody>
      </p:sp>
      <p:sp>
        <p:nvSpPr>
          <p:cNvPr id="13" name="Slide Number Placeholder 12"/>
          <p:cNvSpPr>
            <a:spLocks noGrp="1"/>
          </p:cNvSpPr>
          <p:nvPr>
            <p:ph type="sldNum" sz="quarter" idx="11"/>
          </p:nvPr>
        </p:nvSpPr>
        <p:spPr>
          <a:xfrm>
            <a:off x="0" y="2336800"/>
            <a:ext cx="971550" cy="935568"/>
          </a:xfrm>
          <a:prstGeom prst="rect">
            <a:avLst/>
          </a:prstGeom>
        </p:spPr>
        <p:txBody>
          <a:bodyPr>
            <a:noAutofit/>
          </a:bodyPr>
          <a:lstStyle>
            <a:lvl1pPr>
              <a:defRPr sz="2400">
                <a:solidFill>
                  <a:srgbClr val="FFFFFF"/>
                </a:solidFill>
              </a:defRPr>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457200"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633676"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59492D0-5654-412F-A5C6-BD1978730E25}" type="datetime1">
              <a:rPr lang="en-US" smtClean="0"/>
              <a:pPr/>
              <a:t>7/1/2011</a:t>
            </a:fld>
            <a:endParaRPr lang="en-US"/>
          </a:p>
        </p:txBody>
      </p:sp>
      <p:sp>
        <p:nvSpPr>
          <p:cNvPr id="10" name="Slide Number Placeholder 9"/>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00050" y="364067"/>
            <a:ext cx="6115050" cy="1159933"/>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45720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360045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19D0C21-35A0-4B02-97C6-2393F9958C73}" type="datetime1">
              <a:rPr lang="en-US" smtClean="0"/>
              <a:pPr/>
              <a:t>7/1/2011</a:t>
            </a:fld>
            <a:endParaRPr lang="en-US"/>
          </a:p>
        </p:txBody>
      </p:sp>
      <p:sp>
        <p:nvSpPr>
          <p:cNvPr id="12" name="Slide Number Placeholder 11"/>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457200" y="2336800"/>
            <a:ext cx="2914650" cy="853440"/>
          </a:xfrm>
          <a:prstGeom prst="rect">
            <a:avLst/>
          </a:prstGeo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3600450" y="2336800"/>
            <a:ext cx="2914650" cy="853440"/>
          </a:xfrm>
          <a:prstGeom prst="rect">
            <a:avLst/>
          </a:prstGeo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3BD07D2-E5B1-4931-B2F1-E88F29C111C0}" type="datetime1">
              <a:rPr lang="en-US" smtClean="0"/>
              <a:pPr/>
              <a:t>7/1/2011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114439-EE12-4E10-9939-0E5B64159CE3}" type="datetime1">
              <a:rPr lang="en-US" smtClean="0"/>
              <a:pPr/>
              <a:t>7/1/2011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8331200"/>
            <a:ext cx="400050" cy="508000"/>
          </a:xfrm>
          <a:prstGeom prst="rect">
            <a:avLst/>
          </a:prstGeom>
        </p:spPr>
        <p:txBody>
          <a:bodyPr/>
          <a:lstStyle>
            <a:lvl1pPr>
              <a:defRPr>
                <a:solidFill>
                  <a:schemeClr val="tx2"/>
                </a:solidFill>
              </a:defRPr>
            </a:lvl1pPr>
          </a:lstStyle>
          <a:p>
            <a:fld id="{0672043B-6774-439B-B77B-9A13C4D9CA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64067"/>
            <a:ext cx="6057900" cy="1159933"/>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4230855-E6D2-4EE1-AF7D-4BD0D0406ECE}" type="datetime1">
              <a:rPr lang="en-US" smtClean="0"/>
              <a:pPr/>
              <a:t>7/1/2011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
        <p:nvSpPr>
          <p:cNvPr id="3" name="Text Placeholder 2"/>
          <p:cNvSpPr>
            <a:spLocks noGrp="1"/>
          </p:cNvSpPr>
          <p:nvPr>
            <p:ph type="body" idx="2"/>
          </p:nvPr>
        </p:nvSpPr>
        <p:spPr>
          <a:xfrm>
            <a:off x="457200" y="2336800"/>
            <a:ext cx="1200150" cy="5791200"/>
          </a:xfrm>
          <a:prstGeom prst="rect">
            <a:avLst/>
          </a:prstGeo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1771650" y="2336800"/>
            <a:ext cx="4800600" cy="58928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200150" y="7315200"/>
            <a:ext cx="5486400" cy="914400"/>
          </a:xfrm>
          <a:prstGeom prst="rect">
            <a:avLst/>
          </a:prstGeo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6858" y="6096000"/>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58" y="6217920"/>
            <a:ext cx="1097280"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159002" y="6205728"/>
            <a:ext cx="5698998" cy="95097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00150" y="6197600"/>
            <a:ext cx="5486400" cy="9144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085850" y="0"/>
            <a:ext cx="75438" cy="915619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4686300" y="8331201"/>
            <a:ext cx="2000250" cy="486833"/>
          </a:xfrm>
        </p:spPr>
        <p:txBody>
          <a:bodyPr rtlCol="0"/>
          <a:lstStyle/>
          <a:p>
            <a:fld id="{D7B91EC6-99AC-4A27-B0D5-83F4D6498779}" type="datetime1">
              <a:rPr lang="en-US" smtClean="0"/>
              <a:pPr/>
              <a:t>7/1/2011</a:t>
            </a:fld>
            <a:endParaRPr lang="en-US"/>
          </a:p>
        </p:txBody>
      </p:sp>
      <p:sp>
        <p:nvSpPr>
          <p:cNvPr id="13" name="Slide Number Placeholder 12"/>
          <p:cNvSpPr>
            <a:spLocks noGrp="1"/>
          </p:cNvSpPr>
          <p:nvPr>
            <p:ph type="sldNum" sz="quarter" idx="11"/>
          </p:nvPr>
        </p:nvSpPr>
        <p:spPr>
          <a:xfrm>
            <a:off x="0" y="6222999"/>
            <a:ext cx="1085850" cy="884771"/>
          </a:xfrm>
          <a:prstGeom prst="rect">
            <a:avLst/>
          </a:prstGeom>
        </p:spPr>
        <p:txBody>
          <a:bodyPr rtlCol="0"/>
          <a:lstStyle>
            <a:lvl1pPr>
              <a:defRPr sz="2800"/>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a:xfrm>
            <a:off x="1200150" y="8330942"/>
            <a:ext cx="3429000" cy="486833"/>
          </a:xfrm>
        </p:spPr>
        <p:txBody>
          <a:bodyPr rtlCol="0"/>
          <a:lstStyle/>
          <a:p>
            <a:endParaRPr lang="en-US"/>
          </a:p>
        </p:txBody>
      </p:sp>
      <p:sp>
        <p:nvSpPr>
          <p:cNvPr id="3" name="Picture Placeholder 2"/>
          <p:cNvSpPr>
            <a:spLocks noGrp="1"/>
          </p:cNvSpPr>
          <p:nvPr>
            <p:ph type="pic" idx="1"/>
          </p:nvPr>
        </p:nvSpPr>
        <p:spPr>
          <a:xfrm>
            <a:off x="1170432" y="0"/>
            <a:ext cx="5687568" cy="6091936"/>
          </a:xfrm>
          <a:prstGeom prst="rect">
            <a:avLst/>
          </a:prstGeo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8534400"/>
            <a:ext cx="400050" cy="304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solidFill>
                <a:schemeClr val="bg1"/>
              </a:solidFill>
            </a:endParaRPr>
          </a:p>
        </p:txBody>
      </p:sp>
      <p:sp>
        <p:nvSpPr>
          <p:cNvPr id="9" name="Rectangle 8"/>
          <p:cNvSpPr/>
          <p:nvPr/>
        </p:nvSpPr>
        <p:spPr>
          <a:xfrm>
            <a:off x="442912" y="8534400"/>
            <a:ext cx="6415088" cy="304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228600" y="685800"/>
            <a:ext cx="5181600" cy="457200"/>
          </a:xfrm>
          <a:prstGeom prst="rect">
            <a:avLst/>
          </a:prstGeom>
        </p:spPr>
        <p:txBody>
          <a:bodyPr vert="horz" anchor="ctr">
            <a:noAutofit/>
          </a:bodyPr>
          <a:lstStyle/>
          <a:p>
            <a:r>
              <a:rPr kumimoji="0" lang="en-US" dirty="0" smtClean="0"/>
              <a:t>Click to edit Master title style</a:t>
            </a:r>
            <a:endParaRPr kumimoji="0" lang="en-US" dirty="0"/>
          </a:p>
        </p:txBody>
      </p:sp>
      <p:sp>
        <p:nvSpPr>
          <p:cNvPr id="14" name="Date Placeholder 13"/>
          <p:cNvSpPr>
            <a:spLocks noGrp="1"/>
          </p:cNvSpPr>
          <p:nvPr>
            <p:ph type="dt" sz="half" idx="2"/>
          </p:nvPr>
        </p:nvSpPr>
        <p:spPr>
          <a:xfrm>
            <a:off x="4857750" y="8555566"/>
            <a:ext cx="2000250" cy="283634"/>
          </a:xfrm>
          <a:prstGeom prst="rect">
            <a:avLst/>
          </a:prstGeom>
        </p:spPr>
        <p:txBody>
          <a:bodyPr vert="horz" anchor="ctr" anchorCtr="0"/>
          <a:lstStyle>
            <a:lvl1pPr algn="l" eaLnBrk="1" latinLnBrk="0" hangingPunct="1">
              <a:defRPr kumimoji="0" sz="1000">
                <a:solidFill>
                  <a:schemeClr val="bg1"/>
                </a:solidFill>
              </a:defRPr>
            </a:lvl1pPr>
          </a:lstStyle>
          <a:p>
            <a:fld id="{2B963533-6C46-4D29-8358-BA4207B33AFD}" type="datetime1">
              <a:rPr lang="en-US" smtClean="0"/>
              <a:pPr/>
              <a:t>7/1/2011</a:t>
            </a:fld>
            <a:endParaRPr lang="en-US"/>
          </a:p>
        </p:txBody>
      </p:sp>
      <p:sp>
        <p:nvSpPr>
          <p:cNvPr id="3" name="Footer Placeholder 2"/>
          <p:cNvSpPr>
            <a:spLocks noGrp="1"/>
          </p:cNvSpPr>
          <p:nvPr>
            <p:ph type="ftr" sz="quarter" idx="3"/>
          </p:nvPr>
        </p:nvSpPr>
        <p:spPr>
          <a:xfrm>
            <a:off x="533400" y="8555566"/>
            <a:ext cx="4065812" cy="283375"/>
          </a:xfrm>
          <a:prstGeom prst="rect">
            <a:avLst/>
          </a:prstGeom>
        </p:spPr>
        <p:txBody>
          <a:bodyPr vert="horz" anchor="ctr"/>
          <a:lstStyle>
            <a:lvl1pPr algn="r" eaLnBrk="1" latinLnBrk="0" hangingPunct="1">
              <a:defRPr kumimoji="0" sz="1000">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2800" b="1"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1400" kern="1200">
          <a:solidFill>
            <a:schemeClr val="tx1"/>
          </a:solidFill>
          <a:latin typeface="+mn-lt"/>
          <a:ea typeface="+mn-ea"/>
          <a:cs typeface="+mn-cs"/>
        </a:defRPr>
      </a:lvl1pPr>
      <a:lvl2pPr marL="640080" indent="-274320" algn="l" rtl="0" eaLnBrk="1" latinLnBrk="0" hangingPunct="1">
        <a:spcBef>
          <a:spcPts val="550"/>
        </a:spcBef>
        <a:buClr>
          <a:schemeClr val="accent4">
            <a:lumMod val="50000"/>
          </a:schemeClr>
        </a:buClr>
        <a:buSzPct val="70000"/>
        <a:buFont typeface="Wingdings 2"/>
        <a:buChar char=""/>
        <a:defRPr kumimoji="0" sz="12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11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105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105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Word_Document8.docx"/><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Office_Word_Document9.docx"/><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Office_Word_Document10.docx"/><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Office_Word_Document11.docx"/><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Office_Word_Document12.docx"/><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Office_Word_Document13.docx"/><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Office_Word_Document14.docx"/><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Word_Document4.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Word_Document5.docx"/><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Office_Word_Document6.docx"/><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Office_Word_Document7.docx"/><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PreTrial</a:t>
            </a:r>
            <a:r>
              <a:rPr lang="en-US" dirty="0" smtClean="0"/>
              <a:t> </a:t>
            </a:r>
            <a:r>
              <a:rPr lang="en-US" dirty="0" smtClean="0"/>
              <a:t>Services Agency Competencies</a:t>
            </a:r>
            <a:endParaRPr lang="en-US" dirty="0"/>
          </a:p>
        </p:txBody>
      </p:sp>
      <p:sp>
        <p:nvSpPr>
          <p:cNvPr id="3" name="Subtitle 2"/>
          <p:cNvSpPr>
            <a:spLocks noGrp="1"/>
          </p:cNvSpPr>
          <p:nvPr>
            <p:ph type="subTitle" idx="1"/>
          </p:nvPr>
        </p:nvSpPr>
        <p:spPr/>
        <p:txBody>
          <a:bodyPr/>
          <a:lstStyle/>
          <a:p>
            <a:r>
              <a:rPr lang="en-US" dirty="0" smtClean="0"/>
              <a:t>Program Director/</a:t>
            </a:r>
            <a:br>
              <a:rPr lang="en-US" dirty="0" smtClean="0"/>
            </a:br>
            <a:r>
              <a:rPr lang="en-US" dirty="0" smtClean="0"/>
              <a:t>Deputy Program Director</a:t>
            </a:r>
            <a:endParaRPr lang="en-US" dirty="0"/>
          </a:p>
        </p:txBody>
      </p:sp>
      <p:pic>
        <p:nvPicPr>
          <p:cNvPr id="4" name="Picture 3" descr="PSA seal.gif"/>
          <p:cNvPicPr>
            <a:picLocks noChangeAspect="1"/>
          </p:cNvPicPr>
          <p:nvPr/>
        </p:nvPicPr>
        <p:blipFill>
          <a:blip r:embed="rId2" cstate="print"/>
          <a:stretch>
            <a:fillRect/>
          </a:stretch>
        </p:blipFill>
        <p:spPr>
          <a:xfrm>
            <a:off x="1828800" y="1371600"/>
            <a:ext cx="3429000" cy="3429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Delivers Quality Results</a:t>
            </a:r>
            <a:endParaRPr lang="en-US" dirty="0">
              <a:latin typeface="Arial" pitchFamily="34" charset="0"/>
              <a:cs typeface="Arial" pitchFamily="34" charset="0"/>
            </a:endParaRPr>
          </a:p>
        </p:txBody>
      </p:sp>
      <p:sp>
        <p:nvSpPr>
          <p:cNvPr id="3" name="TextBox 2"/>
          <p:cNvSpPr txBox="1"/>
          <p:nvPr/>
        </p:nvSpPr>
        <p:spPr>
          <a:xfrm>
            <a:off x="304800" y="1371600"/>
            <a:ext cx="6172200" cy="2215991"/>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Makes and honors commitments; ensures appropriate and timely follow through and attends to important details.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Creates, maintains, and oversees reporting for a program (e.g., time and attendance, performance elements, court reports, monthly statistics, compliance statistics, or treatment placements).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accurate budget documentation (if applicable) and controls expenses to ensure they are within budget parameters.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work and staff resources are leveraged efficiently to maximize use of available budget.</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Enforces existing quality control standards or policies/procedures and/or establishes quality control standards to ensure work meets branch/unit/agency standards and/or customer expectations.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Follows and enforces policies, procedures, guidelines, rules and regulations, including management instructions or directives and safety procedures and protocols.</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6628" name="Object 4"/>
          <p:cNvGraphicFramePr>
            <a:graphicFrameLocks/>
          </p:cNvGraphicFramePr>
          <p:nvPr/>
        </p:nvGraphicFramePr>
        <p:xfrm>
          <a:off x="381000" y="3429000"/>
          <a:ext cx="6929438" cy="4881563"/>
        </p:xfrm>
        <a:graphic>
          <a:graphicData uri="http://schemas.openxmlformats.org/presentationml/2006/ole">
            <p:oleObj spid="_x0000_s37890" name="Document" r:id="rId3" imgW="10021819" imgH="7040970" progId="Word.Document.12">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Takes Initiative</a:t>
            </a:r>
            <a:endParaRPr lang="en-US" dirty="0">
              <a:latin typeface="Arial" pitchFamily="34" charset="0"/>
              <a:cs typeface="Arial" pitchFamily="34" charset="0"/>
            </a:endParaRPr>
          </a:p>
        </p:txBody>
      </p:sp>
      <p:sp>
        <p:nvSpPr>
          <p:cNvPr id="3" name="TextBox 2"/>
          <p:cNvSpPr txBox="1"/>
          <p:nvPr/>
        </p:nvSpPr>
        <p:spPr>
          <a:xfrm>
            <a:off x="304800" y="1371600"/>
            <a:ext cx="6172200" cy="2246769"/>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personal accountability for achieving results within established timelines.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Takes appropriate levels of independent action to identify opportunities, solve problems, and/or complete work.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feedback on procedures and offers suggestions and change ideas.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assistance when encountering difficult situations and asks for help at appropriate times.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tenacity and perseverance in achieving objectives; stays focused and persistent and remains committed to objectives despite obstacles.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Stays professional and motivated when dealing with difficult individuals/situations or when things do not go as planned or recommended.</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Appropriately challenges the status quo, offers new ideas, or takes calculated risks to make improvements.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Helps employees overcome challenges or obstacles to performing their work.</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pPr marL="114300" indent="-114300" fontAlgn="base">
              <a:spcBef>
                <a:spcPct val="0"/>
              </a:spcBef>
              <a:spcAft>
                <a:spcPct val="0"/>
              </a:spcAft>
              <a:buSzPct val="120000"/>
            </a:pPr>
            <a:endParaRPr lang="en-US" sz="1000" dirty="0">
              <a:latin typeface="Arial" pitchFamily="34" charset="0"/>
              <a:cs typeface="Arial" pitchFamily="34" charset="0"/>
            </a:endParaRPr>
          </a:p>
        </p:txBody>
      </p:sp>
      <p:graphicFrame>
        <p:nvGraphicFramePr>
          <p:cNvPr id="23555" name="Object 3"/>
          <p:cNvGraphicFramePr>
            <a:graphicFrameLocks noChangeAspect="1"/>
          </p:cNvGraphicFramePr>
          <p:nvPr/>
        </p:nvGraphicFramePr>
        <p:xfrm>
          <a:off x="304800" y="3589338"/>
          <a:ext cx="6197600" cy="4697412"/>
        </p:xfrm>
        <a:graphic>
          <a:graphicData uri="http://schemas.openxmlformats.org/presentationml/2006/ole">
            <p:oleObj spid="_x0000_s34818" name="Document" r:id="rId3" imgW="9355555" imgH="7098266" progId="Word.Document.12">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Plans and Organizes with a Strategic Focus</a:t>
            </a:r>
            <a:endParaRPr lang="en-US" dirty="0">
              <a:latin typeface="Arial" pitchFamily="34" charset="0"/>
              <a:cs typeface="Arial" pitchFamily="34" charset="0"/>
            </a:endParaRPr>
          </a:p>
        </p:txBody>
      </p:sp>
      <p:sp>
        <p:nvSpPr>
          <p:cNvPr id="3" name="TextBox 2"/>
          <p:cNvSpPr txBox="1"/>
          <p:nvPr/>
        </p:nvSpPr>
        <p:spPr>
          <a:xfrm>
            <a:off x="304800" y="1293674"/>
            <a:ext cx="6172200" cy="2062103"/>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Considers long-term implications when planning, and directs efforts toward activities that address both short- and long-term goals.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Effectively and efficiently utilizes the time available within the standard work day to schedule organize, prioritize and accomplish day-to-day job duties.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Prioritizes work appropriately according to task urgency and importance and reprioritizes as necessary.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Balances multiple priorities and assignments simultaneously.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individual activities receive appropriate attention to quality/timeliness when completing multiple tasks at the same time.</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input into yearly budget.</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Establishes annual </a:t>
            </a:r>
            <a:r>
              <a:rPr lang="en-US" sz="1000" dirty="0" err="1" smtClean="0">
                <a:latin typeface="Arial" pitchFamily="34" charset="0"/>
                <a:cs typeface="Arial" pitchFamily="34" charset="0"/>
              </a:rPr>
              <a:t>workplans</a:t>
            </a:r>
            <a:r>
              <a:rPr lang="en-US" sz="1000" dirty="0" smtClean="0">
                <a:latin typeface="Arial" pitchFamily="34" charset="0"/>
                <a:cs typeface="Arial" pitchFamily="34" charset="0"/>
              </a:rPr>
              <a:t> that are aligned with PSA strategy.</a:t>
            </a:r>
          </a:p>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graphicFrame>
        <p:nvGraphicFramePr>
          <p:cNvPr id="24580" name="Object 4"/>
          <p:cNvGraphicFramePr>
            <a:graphicFrameLocks/>
          </p:cNvGraphicFramePr>
          <p:nvPr/>
        </p:nvGraphicFramePr>
        <p:xfrm>
          <a:off x="271463" y="3127375"/>
          <a:ext cx="6299200" cy="3962400"/>
        </p:xfrm>
        <a:graphic>
          <a:graphicData uri="http://schemas.openxmlformats.org/presentationml/2006/ole">
            <p:oleObj spid="_x0000_s35842" name="Document" r:id="rId3" imgW="9327835" imgH="6052157" progId="Word.Document.12">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Solves Problems and Makes Decisions</a:t>
            </a:r>
            <a:endParaRPr lang="en-US" dirty="0">
              <a:latin typeface="Arial" pitchFamily="34" charset="0"/>
              <a:cs typeface="Arial" pitchFamily="34" charset="0"/>
            </a:endParaRPr>
          </a:p>
        </p:txBody>
      </p:sp>
      <p:sp>
        <p:nvSpPr>
          <p:cNvPr id="3" name="TextBox 2"/>
          <p:cNvSpPr txBox="1"/>
          <p:nvPr/>
        </p:nvSpPr>
        <p:spPr>
          <a:xfrm>
            <a:off x="304800" y="1371600"/>
            <a:ext cx="6172200" cy="2246769"/>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Exercises sound judgment across situations, synthesizing information and assessing relevant input and data to respond to questions, drive appropriate decisions/recommendations or create viable solutions even under pressure.</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Considers potential consequences of a course of action prior to making a decision.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input or approval from others at appropriate times.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Gathers relevant data, asks probing questions, and secures additional information in order to understand a problem or situation.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Generates multiple logical and viable solutions to problems when appropriate.</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Assesses and understands the linkages between staff activities, processes, and unit outcomes, in order to assess the impact of changes on efficiency and workflow. Readily sees how changes and new programs and procedures will impact different units and functions.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Incorporates the Agency’s mission, objectives, and long-term plans into decisions and recommendations.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Accurately interprets written information or helps employees interpret specific language, terminology or report content.</a:t>
            </a:r>
            <a:endParaRPr lang="en-US" dirty="0"/>
          </a:p>
        </p:txBody>
      </p:sp>
      <p:graphicFrame>
        <p:nvGraphicFramePr>
          <p:cNvPr id="27652" name="Object 4"/>
          <p:cNvGraphicFramePr>
            <a:graphicFrameLocks/>
          </p:cNvGraphicFramePr>
          <p:nvPr/>
        </p:nvGraphicFramePr>
        <p:xfrm>
          <a:off x="236538" y="3748088"/>
          <a:ext cx="6457950" cy="4143375"/>
        </p:xfrm>
        <a:graphic>
          <a:graphicData uri="http://schemas.openxmlformats.org/presentationml/2006/ole">
            <p:oleObj spid="_x0000_s38914" name="Document" r:id="rId3" imgW="9397676" imgH="6038463" progId="Word.Document.12">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Technical Expertise</a:t>
            </a:r>
            <a:endParaRPr lang="en-US" dirty="0">
              <a:latin typeface="Arial" pitchFamily="34" charset="0"/>
              <a:cs typeface="Arial" pitchFamily="34" charset="0"/>
            </a:endParaRPr>
          </a:p>
        </p:txBody>
      </p:sp>
      <p:sp>
        <p:nvSpPr>
          <p:cNvPr id="3" name="TextBox 2"/>
          <p:cNvSpPr txBox="1"/>
          <p:nvPr/>
        </p:nvSpPr>
        <p:spPr>
          <a:xfrm>
            <a:off x="304800" y="1371600"/>
            <a:ext cx="6172200" cy="1785104"/>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subject matter expertise in the area he/she supervises.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understanding of the professional and technical components of the jobs under supervision as well as the policies and procedures governing a particular program.</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technical guidance and oversight to employees in a program.</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Leverages technical understanding to provide input into policy decisions or procedural changes.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Interprets technical standards and policies when necessary; writes and provides input into new policies and procedures.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Troubleshoots and helps resolve problems in a particular technical area.</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Uses or oversees use of the relevant computer software and systems needed to perform job duties within a program (e.g., could include such systems as PRISM, </a:t>
            </a:r>
            <a:r>
              <a:rPr lang="en-US" sz="1000" dirty="0" err="1" smtClean="0">
                <a:latin typeface="Arial" pitchFamily="34" charset="0"/>
                <a:cs typeface="Arial" pitchFamily="34" charset="0"/>
              </a:rPr>
              <a:t>Courtview</a:t>
            </a:r>
            <a:r>
              <a:rPr lang="en-US" sz="1000" dirty="0" smtClean="0">
                <a:latin typeface="Arial" pitchFamily="34" charset="0"/>
                <a:cs typeface="Arial" pitchFamily="34" charset="0"/>
              </a:rPr>
              <a:t>, JACCS, SMART, PACER, e-Agent, WALES, outside agency websites, NCIC, RMS, JUSTIS, G4S, </a:t>
            </a:r>
            <a:r>
              <a:rPr lang="en-US" sz="1000" dirty="0" err="1" smtClean="0">
                <a:latin typeface="Arial" pitchFamily="34" charset="0"/>
                <a:cs typeface="Arial" pitchFamily="34" charset="0"/>
              </a:rPr>
              <a:t>OMNIlink</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Accucare</a:t>
            </a:r>
            <a:r>
              <a:rPr lang="en-US" sz="1000" dirty="0" smtClean="0">
                <a:latin typeface="Arial" pitchFamily="34" charset="0"/>
                <a:cs typeface="Arial" pitchFamily="34" charset="0"/>
              </a:rPr>
              <a:t>).   </a:t>
            </a:r>
          </a:p>
        </p:txBody>
      </p:sp>
      <p:graphicFrame>
        <p:nvGraphicFramePr>
          <p:cNvPr id="28676" name="Object 4"/>
          <p:cNvGraphicFramePr>
            <a:graphicFrameLocks/>
          </p:cNvGraphicFramePr>
          <p:nvPr/>
        </p:nvGraphicFramePr>
        <p:xfrm>
          <a:off x="260350" y="3273425"/>
          <a:ext cx="6376988" cy="4132263"/>
        </p:xfrm>
        <a:graphic>
          <a:graphicData uri="http://schemas.openxmlformats.org/presentationml/2006/ole">
            <p:oleObj spid="_x0000_s39938" name="Document" r:id="rId3" imgW="9287874" imgH="6017923" progId="Word.Document.12">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System and Regulatory Knowledge</a:t>
            </a:r>
            <a:endParaRPr lang="en-US" dirty="0">
              <a:latin typeface="Arial" pitchFamily="34" charset="0"/>
              <a:cs typeface="Arial" pitchFamily="34" charset="0"/>
            </a:endParaRPr>
          </a:p>
        </p:txBody>
      </p:sp>
      <p:sp>
        <p:nvSpPr>
          <p:cNvPr id="3" name="TextBox 2"/>
          <p:cNvSpPr txBox="1"/>
          <p:nvPr/>
        </p:nvSpPr>
        <p:spPr>
          <a:xfrm>
            <a:off x="304800" y="1371600"/>
            <a:ext cx="6172200" cy="2092881"/>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Exhibits an understanding of relevant aspects of DC Superior Court and/or US District Court system operations, structure, and/or processes.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the relevant operations of local surrounding law enforcement agencies and/or judicial systems (e.g., those relevant to a specific job such as Metropolitan Police Department, Virginia law enforcement, Probation and Parole, U.S. Capital Police, U.S. Park Police, U.S. Marshal Service, other pretrial agencies) in order to obtain and share information related to supervision, treatment, drug testing, and/or monitoring of defendants.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Displays an understanding of federal, state, district, and agency policies, regulations, and laws regarding the safekeeping and release of the Agency’s information (e.g., personally identifiable information (PII), FOIA, treatment information, mental health information, etc.).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follows federal records management laws.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appropriate confidentiality of personnel or other management decisions when necessary.</a:t>
            </a:r>
          </a:p>
          <a:p>
            <a:pPr marL="114300" indent="-114300" fontAlgn="base">
              <a:spcBef>
                <a:spcPct val="0"/>
              </a:spcBef>
              <a:spcAft>
                <a:spcPct val="0"/>
              </a:spcAft>
              <a:buSzPct val="120000"/>
              <a:buFont typeface="Arial" pitchFamily="34" charset="0"/>
              <a:buChar char="•"/>
            </a:pPr>
            <a:endParaRPr lang="en-US" sz="1000" dirty="0">
              <a:latin typeface="Arial" pitchFamily="34" charset="0"/>
              <a:cs typeface="Arial" pitchFamily="34" charset="0"/>
            </a:endParaRPr>
          </a:p>
        </p:txBody>
      </p:sp>
      <p:graphicFrame>
        <p:nvGraphicFramePr>
          <p:cNvPr id="25604" name="Object 4"/>
          <p:cNvGraphicFramePr>
            <a:graphicFrameLocks/>
          </p:cNvGraphicFramePr>
          <p:nvPr/>
        </p:nvGraphicFramePr>
        <p:xfrm>
          <a:off x="225425" y="3498850"/>
          <a:ext cx="6164263" cy="4494213"/>
        </p:xfrm>
        <a:graphic>
          <a:graphicData uri="http://schemas.openxmlformats.org/presentationml/2006/ole">
            <p:oleObj spid="_x0000_s36866" name="Document" r:id="rId3" imgW="9287874" imgH="6786920" progId="Word.Document.12">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Demonstrates Adaptability</a:t>
            </a:r>
            <a:endParaRPr lang="en-US" dirty="0">
              <a:latin typeface="Arial" pitchFamily="34" charset="0"/>
              <a:cs typeface="Arial" pitchFamily="34" charset="0"/>
            </a:endParaRPr>
          </a:p>
        </p:txBody>
      </p:sp>
      <p:sp>
        <p:nvSpPr>
          <p:cNvPr id="3" name="TextBox 2"/>
          <p:cNvSpPr txBox="1"/>
          <p:nvPr/>
        </p:nvSpPr>
        <p:spPr>
          <a:xfrm>
            <a:off x="304800" y="1649849"/>
            <a:ext cx="6172200" cy="1169551"/>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Continually develops relevant Agency and/or professional knowledge and skill.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to and learns from constructive feedback from others.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openness and willingness to applying new ways of doing things to enhance productivity.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Adapts approach and/or demeanor to varying work situations and individuals.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a calm and composed demeanor in stressful, challenging, threatening, or difficult situations.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Keeps situations and relationships professional and objective.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Deals constructively with demanding schedules, workloads, and pressures.</a:t>
            </a:r>
          </a:p>
        </p:txBody>
      </p:sp>
      <p:graphicFrame>
        <p:nvGraphicFramePr>
          <p:cNvPr id="29702" name="Object 6"/>
          <p:cNvGraphicFramePr>
            <a:graphicFrameLocks/>
          </p:cNvGraphicFramePr>
          <p:nvPr/>
        </p:nvGraphicFramePr>
        <p:xfrm>
          <a:off x="384175" y="3386138"/>
          <a:ext cx="6411913" cy="4684712"/>
        </p:xfrm>
        <a:graphic>
          <a:graphicData uri="http://schemas.openxmlformats.org/presentationml/2006/ole">
            <p:oleObj spid="_x0000_s40962" name="Document" r:id="rId3" imgW="9344395" imgH="6825118" progId="Word.Document.12">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685800"/>
            <a:ext cx="6400800" cy="457200"/>
          </a:xfrm>
        </p:spPr>
        <p:txBody>
          <a:bodyPr/>
          <a:lstStyle/>
          <a:p>
            <a:r>
              <a:rPr lang="en-US" dirty="0" smtClean="0"/>
              <a:t>Program Director/</a:t>
            </a:r>
            <a:br>
              <a:rPr lang="en-US" dirty="0" smtClean="0"/>
            </a:br>
            <a:r>
              <a:rPr lang="en-US" dirty="0" smtClean="0"/>
              <a:t>Deputy Program Director</a:t>
            </a:r>
            <a:endParaRPr lang="en-US" dirty="0"/>
          </a:p>
        </p:txBody>
      </p:sp>
      <p:sp>
        <p:nvSpPr>
          <p:cNvPr id="10" name="Slide Number Placeholder 9"/>
          <p:cNvSpPr>
            <a:spLocks noGrp="1"/>
          </p:cNvSpPr>
          <p:nvPr>
            <p:ph type="sldNum" sz="quarter" idx="12"/>
          </p:nvPr>
        </p:nvSpPr>
        <p:spPr/>
        <p:txBody>
          <a:bodyPr/>
          <a:lstStyle/>
          <a:p>
            <a:fld id="{0672043B-6774-439B-B77B-9A13C4D9CACB}" type="slidenum">
              <a:rPr lang="en-US" smtClean="0"/>
              <a:pPr/>
              <a:t>2</a:t>
            </a:fld>
            <a:endParaRPr lang="en-US"/>
          </a:p>
        </p:txBody>
      </p:sp>
      <p:graphicFrame>
        <p:nvGraphicFramePr>
          <p:cNvPr id="3" name="Diagram 2"/>
          <p:cNvGraphicFramePr/>
          <p:nvPr/>
        </p:nvGraphicFramePr>
        <p:xfrm>
          <a:off x="457200" y="2209800"/>
          <a:ext cx="61722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4724400" cy="457200"/>
          </a:xfrm>
        </p:spPr>
        <p:txBody>
          <a:bodyPr/>
          <a:lstStyle/>
          <a:p>
            <a:r>
              <a:rPr lang="en-US" dirty="0" smtClean="0"/>
              <a:t>Leverages Human Capital Resources </a:t>
            </a: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2362200"/>
          </a:xfrm>
          <a:prstGeom prst="rect">
            <a:avLst/>
          </a:prstGeom>
        </p:spPr>
        <p:txBody>
          <a:bodyPr vert="horz" anchor="t">
            <a:no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input into the hiring process to identify and retain talented staff.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opportunities for and encourages staff to work cooperatively to achieve overall program goals.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Delegates meaningful responsibility to others based on their level of experience, expertise, capability, and workload.</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Empowers others to take responsibility and make decisions within specific parameters.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to and seeks input from others on important decisions or initiatives.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Sets and/or communicates clear performance objectives, standards, and metrics to define success.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Observes staff members’ work and provides timely, specific feedback, coaching, support, and guidance to encourage performance.</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development opportunities and learning experiences to staff.</a:t>
            </a:r>
          </a:p>
          <a:p>
            <a:pPr marL="114300" lvl="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p:txBody>
      </p:sp>
      <p:graphicFrame>
        <p:nvGraphicFramePr>
          <p:cNvPr id="1028" name="Object 4"/>
          <p:cNvGraphicFramePr>
            <a:graphicFrameLocks/>
          </p:cNvGraphicFramePr>
          <p:nvPr/>
        </p:nvGraphicFramePr>
        <p:xfrm>
          <a:off x="225425" y="3409950"/>
          <a:ext cx="6491288" cy="4660900"/>
        </p:xfrm>
        <a:graphic>
          <a:graphicData uri="http://schemas.openxmlformats.org/presentationml/2006/ole">
            <p:oleObj spid="_x0000_s1028" name="Document" r:id="rId3" imgW="9634038" imgH="6918810" progId="Word.Document.12">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atin typeface="Arial" pitchFamily="34" charset="0"/>
                <a:ea typeface="Cambria" pitchFamily="18" charset="0"/>
                <a:cs typeface="Arial" pitchFamily="34" charset="0"/>
              </a:rPr>
              <a:t>Leads Others</a:t>
            </a:r>
            <a:endParaRPr lang="en-US" dirty="0">
              <a:latin typeface="Arial" pitchFamily="34" charset="0"/>
              <a:cs typeface="Arial" pitchFamily="34" charset="0"/>
            </a:endParaRPr>
          </a:p>
        </p:txBody>
      </p:sp>
      <p:sp>
        <p:nvSpPr>
          <p:cNvPr id="2049" name="Rectangle 1"/>
          <p:cNvSpPr>
            <a:spLocks noChangeArrowheads="1"/>
          </p:cNvSpPr>
          <p:nvPr/>
        </p:nvSpPr>
        <p:spPr bwMode="auto">
          <a:xfrm>
            <a:off x="304800" y="1491494"/>
            <a:ext cx="6096000"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Leads by example, consistently maintaining high ethical standards and strong work habits.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Advocates for employees and defends well-thought out decisions and actions when appropriate.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Accepts responsibility and is accountable for mistakes when appropriate.</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Communicates a compelling direction, vision and mission for a program.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Establishes organizational goals and provides clear direction for employees.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Communicates how employees’ work, responsibilities, and results contribute to and are aligned with the Agency’s strategic objectives and mission and translates strategy into plans and action items.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Displays optimism about the likelihood of success of a strategy, change, or initiative.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Applies appropriate individualized approaches with each person and situation to encourage or motivate commitment, and addresses and overcomes concerns with persuasive rationale when appropriate.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051" name="Object 3"/>
          <p:cNvGraphicFramePr>
            <a:graphicFrameLocks noChangeAspect="1"/>
          </p:cNvGraphicFramePr>
          <p:nvPr/>
        </p:nvGraphicFramePr>
        <p:xfrm>
          <a:off x="225425" y="3511550"/>
          <a:ext cx="6469063" cy="3103563"/>
        </p:xfrm>
        <a:graphic>
          <a:graphicData uri="http://schemas.openxmlformats.org/presentationml/2006/ole">
            <p:oleObj spid="_x0000_s45058" name="Document" r:id="rId3" imgW="9598557" imgH="4611459" progId="Word.Document.12">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atin typeface="Arial" pitchFamily="34" charset="0"/>
                <a:ea typeface="Cambria" pitchFamily="18" charset="0"/>
                <a:cs typeface="Arial" pitchFamily="34" charset="0"/>
              </a:rPr>
              <a:t>Leads Others (cont’d)</a:t>
            </a:r>
            <a:endParaRPr lang="en-US" dirty="0">
              <a:latin typeface="Arial" pitchFamily="34" charset="0"/>
              <a:cs typeface="Arial" pitchFamily="34" charset="0"/>
            </a:endParaRPr>
          </a:p>
        </p:txBody>
      </p:sp>
      <p:graphicFrame>
        <p:nvGraphicFramePr>
          <p:cNvPr id="2051" name="Object 3"/>
          <p:cNvGraphicFramePr>
            <a:graphicFrameLocks/>
          </p:cNvGraphicFramePr>
          <p:nvPr/>
        </p:nvGraphicFramePr>
        <p:xfrm>
          <a:off x="79375" y="3567113"/>
          <a:ext cx="7134225" cy="3375025"/>
        </p:xfrm>
        <a:graphic>
          <a:graphicData uri="http://schemas.openxmlformats.org/presentationml/2006/ole">
            <p:oleObj spid="_x0000_s30722" name="Document" r:id="rId3" imgW="10577110" imgH="5011813" progId="Word.Document.12">
              <p:embed/>
            </p:oleObj>
          </a:graphicData>
        </a:graphic>
      </p:graphicFrame>
      <p:sp>
        <p:nvSpPr>
          <p:cNvPr id="5" name="Rectangle 1"/>
          <p:cNvSpPr>
            <a:spLocks noChangeArrowheads="1"/>
          </p:cNvSpPr>
          <p:nvPr/>
        </p:nvSpPr>
        <p:spPr bwMode="auto">
          <a:xfrm>
            <a:off x="304800" y="1491494"/>
            <a:ext cx="6096000"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Leads by example, consistently maintaining high ethical standards and strong work habits.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Advocates for employees and defends well-thought out decisions and actions when appropriate.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Accepts responsibility and is accountable for mistakes when appropriate.</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Communicates a compelling direction, vision and mission for a program.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Establishes organizational goals and provides clear direction for employees.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Communicates how employees’ work, responsibilities, and results contribute to and are aligned with the Agency’s strategic objectives and mission and translates strategy into plans and action items.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Displays optimism about the likelihood of success of a strategy, change, or initiative.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Applies appropriate individualized approaches with each person and situation to encourage or motivate commitment, and addresses and overcomes concerns with persuasive rationale when appropriate.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6629400" cy="457200"/>
          </a:xfrm>
        </p:spPr>
        <p:txBody>
          <a:bodyPr/>
          <a:lstStyle/>
          <a:p>
            <a:r>
              <a:rPr lang="en-US" dirty="0" smtClean="0"/>
              <a:t>Builds Relationships/Organizational Savvy </a:t>
            </a:r>
          </a:p>
        </p:txBody>
      </p:sp>
      <p:sp>
        <p:nvSpPr>
          <p:cNvPr id="18433" name="Rectangle 1"/>
          <p:cNvSpPr>
            <a:spLocks noChangeArrowheads="1"/>
          </p:cNvSpPr>
          <p:nvPr/>
        </p:nvSpPr>
        <p:spPr bwMode="auto">
          <a:xfrm>
            <a:off x="152400" y="1294653"/>
            <a:ext cx="6324600"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Builds and maintains positive and professional working relationships with other agencies and internal colleagues and leverages these resources efficiently and effectively to achieve objectives.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Shares information with other agencies or internal colleagues when appropriate and responds promptly, thoughtfully and thoroughly to their requests or needs.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Collaborates, supports, and cooperates with others to accomplish team, unit, program, or Agency goals.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effectively works within different organizational structures and dynamics.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Considers how the work environment, relationships, political nuances, and/or the organizational structure and culture will influence the feasibility and viability of possible actions or decisions.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Helps others build professional networks.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Works within the culture to accomplish the goals outlined by the Agency.</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p:txBody>
      </p:sp>
      <p:graphicFrame>
        <p:nvGraphicFramePr>
          <p:cNvPr id="18434" name="Object 2"/>
          <p:cNvGraphicFramePr>
            <a:graphicFrameLocks/>
          </p:cNvGraphicFramePr>
          <p:nvPr/>
        </p:nvGraphicFramePr>
        <p:xfrm>
          <a:off x="236538" y="3511550"/>
          <a:ext cx="6469062" cy="4368800"/>
        </p:xfrm>
        <a:graphic>
          <a:graphicData uri="http://schemas.openxmlformats.org/presentationml/2006/ole">
            <p:oleObj spid="_x0000_s43010" name="Document" r:id="rId3" imgW="9422877" imgH="6375395" progId="Word.Document.12">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700" b="0" dirty="0" smtClean="0">
                <a:latin typeface="Arial" pitchFamily="34" charset="0"/>
                <a:cs typeface="Arial" pitchFamily="34" charset="0"/>
              </a:rPr>
              <a:t/>
            </a:r>
            <a:br>
              <a:rPr lang="en-US" sz="700" b="0" dirty="0" smtClean="0">
                <a:latin typeface="Arial" pitchFamily="34" charset="0"/>
                <a:cs typeface="Arial" pitchFamily="34" charset="0"/>
              </a:rPr>
            </a:br>
            <a:r>
              <a:rPr lang="en-US" dirty="0" smtClean="0">
                <a:latin typeface="Arial" pitchFamily="34" charset="0"/>
                <a:ea typeface="Cambria" pitchFamily="18" charset="0"/>
                <a:cs typeface="Arial" pitchFamily="34" charset="0"/>
              </a:rPr>
              <a:t>Interpersonal Skills</a:t>
            </a:r>
            <a:endParaRPr lang="en-US" dirty="0"/>
          </a:p>
        </p:txBody>
      </p:sp>
      <p:sp>
        <p:nvSpPr>
          <p:cNvPr id="20481" name="Rectangle 1"/>
          <p:cNvSpPr>
            <a:spLocks noChangeArrowheads="1"/>
          </p:cNvSpPr>
          <p:nvPr/>
        </p:nvSpPr>
        <p:spPr bwMode="auto">
          <a:xfrm>
            <a:off x="228600" y="1422733"/>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Fosters relationships; builds rapport with others from various demographic backgrounds (e.g., educational, socioeconomic, racial, etc.) and individuals who have varying personal histories and personalities.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sensitivity to others’ needs, opinions, background, circumstances, and concerns.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appropriate objectivity in situations.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Resolves conflicts or disagreements in a constructive way.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appreciation for differences in perspectives and opinions.</a:t>
            </a:r>
          </a:p>
        </p:txBody>
      </p:sp>
      <p:graphicFrame>
        <p:nvGraphicFramePr>
          <p:cNvPr id="20483" name="Object 3"/>
          <p:cNvGraphicFramePr>
            <a:graphicFrameLocks noChangeAspect="1"/>
          </p:cNvGraphicFramePr>
          <p:nvPr/>
        </p:nvGraphicFramePr>
        <p:xfrm>
          <a:off x="304800" y="3116263"/>
          <a:ext cx="6186488" cy="3759200"/>
        </p:xfrm>
        <a:graphic>
          <a:graphicData uri="http://schemas.openxmlformats.org/presentationml/2006/ole">
            <p:oleObj spid="_x0000_s31746" name="Document" r:id="rId3" imgW="9327835" imgH="5676307" progId="Word.Document.12">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Provides Customer Service</a:t>
            </a:r>
            <a:endParaRPr lang="en-US" dirty="0">
              <a:latin typeface="Arial" pitchFamily="34" charset="0"/>
              <a:cs typeface="Arial" pitchFamily="34" charset="0"/>
            </a:endParaRPr>
          </a:p>
        </p:txBody>
      </p:sp>
      <p:sp>
        <p:nvSpPr>
          <p:cNvPr id="20481" name="Rectangle 1"/>
          <p:cNvSpPr>
            <a:spLocks noChangeArrowheads="1"/>
          </p:cNvSpPr>
          <p:nvPr/>
        </p:nvSpPr>
        <p:spPr bwMode="auto">
          <a:xfrm>
            <a:off x="228600" y="1294653"/>
            <a:ext cx="63246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Is helpful and responsive to relevant internal (e.g., individuals who call the office, other Agency staff) and/or external (e.g., outside agency personnel, defendants) customers or stakeholders.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Solicits and/or incorporates internal and external customer feedback if appropriate.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Applies judgment within established guidelines to resolve customer-related problems.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Treats customers courteously and attempts to respond to their needs in a timely manner.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Sets customer service standards for a program and holds others accountable for providing effective customer service. </a:t>
            </a:r>
          </a:p>
        </p:txBody>
      </p:sp>
      <p:graphicFrame>
        <p:nvGraphicFramePr>
          <p:cNvPr id="21507" name="Object 3"/>
          <p:cNvGraphicFramePr>
            <a:graphicFrameLocks/>
          </p:cNvGraphicFramePr>
          <p:nvPr/>
        </p:nvGraphicFramePr>
        <p:xfrm>
          <a:off x="304800" y="3060700"/>
          <a:ext cx="6321425" cy="3617913"/>
        </p:xfrm>
        <a:graphic>
          <a:graphicData uri="http://schemas.openxmlformats.org/presentationml/2006/ole">
            <p:oleObj spid="_x0000_s32770" name="Document" r:id="rId3" imgW="9287874" imgH="5324961" progId="Word.Document.12">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Communicates Effectively</a:t>
            </a:r>
            <a:endParaRPr lang="en-US" dirty="0">
              <a:latin typeface="Arial" pitchFamily="34" charset="0"/>
              <a:cs typeface="Arial" pitchFamily="34" charset="0"/>
            </a:endParaRPr>
          </a:p>
        </p:txBody>
      </p:sp>
      <p:sp>
        <p:nvSpPr>
          <p:cNvPr id="22529" name="Rectangle 1"/>
          <p:cNvSpPr>
            <a:spLocks noChangeArrowheads="1"/>
          </p:cNvSpPr>
          <p:nvPr/>
        </p:nvSpPr>
        <p:spPr bwMode="auto">
          <a:xfrm>
            <a:off x="304800" y="1248249"/>
            <a:ext cx="6400800" cy="17235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Speaks clearly and concisely conveying information effectively in both group and one-on-one situations.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communication style and approach as necessary based on the audience’s non-verbal cues, level of expertise, understanding, or perspective.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Simplifies complex information so that others clearly understand key messages.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Writes clearly and concisely.  Written communications utilize correct grammar and spelling, and are free of errors.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writing style based on the type of document being produced or the audience receiving information.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openly, attentively, and patiently.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Creates an environment that encourages open communication and keeps staff informed of critical information</a:t>
            </a:r>
            <a:r>
              <a:rPr lang="en-US" sz="1000" dirty="0" smtClean="0"/>
              <a:t>.</a:t>
            </a:r>
            <a:endParaRPr lang="en-US" sz="1000" dirty="0"/>
          </a:p>
        </p:txBody>
      </p:sp>
      <p:graphicFrame>
        <p:nvGraphicFramePr>
          <p:cNvPr id="22531" name="Object 3"/>
          <p:cNvGraphicFramePr>
            <a:graphicFrameLocks noChangeAspect="1"/>
          </p:cNvGraphicFramePr>
          <p:nvPr/>
        </p:nvGraphicFramePr>
        <p:xfrm>
          <a:off x="304800" y="3443288"/>
          <a:ext cx="6378575" cy="4616450"/>
        </p:xfrm>
        <a:graphic>
          <a:graphicData uri="http://schemas.openxmlformats.org/presentationml/2006/ole">
            <p:oleObj spid="_x0000_s33794" name="Document" r:id="rId3" imgW="9287874" imgH="6736110" progId="Word.Document.12">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10633</TotalTime>
  <Words>1783</Words>
  <Application>Microsoft Office PowerPoint</Application>
  <PresentationFormat>On-screen Show (4:3)</PresentationFormat>
  <Paragraphs>133</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Median</vt:lpstr>
      <vt:lpstr>Document</vt:lpstr>
      <vt:lpstr>PreTrial Services Agency Competencies</vt:lpstr>
      <vt:lpstr>Program Director/ Deputy Program Director</vt:lpstr>
      <vt:lpstr>Leverages Human Capital Resources </vt:lpstr>
      <vt:lpstr>Leads Others</vt:lpstr>
      <vt:lpstr>Leads Others (cont’d)</vt:lpstr>
      <vt:lpstr>Builds Relationships/Organizational Savvy </vt:lpstr>
      <vt:lpstr> Interpersonal Skills</vt:lpstr>
      <vt:lpstr>Provides Customer Service</vt:lpstr>
      <vt:lpstr>Communicates Effectively</vt:lpstr>
      <vt:lpstr>Delivers Quality Results</vt:lpstr>
      <vt:lpstr>Takes Initiative</vt:lpstr>
      <vt:lpstr>Plans and Organizes with a Strategic Focus</vt:lpstr>
      <vt:lpstr>Solves Problems and Makes Decisions</vt:lpstr>
      <vt:lpstr>Technical Expertise</vt:lpstr>
      <vt:lpstr>System and Regulatory Knowledge</vt:lpstr>
      <vt:lpstr>Demonstrates Adaptability</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Laura</dc:creator>
  <cp:lastModifiedBy>childressr</cp:lastModifiedBy>
  <cp:revision>23</cp:revision>
  <dcterms:created xsi:type="dcterms:W3CDTF">2011-04-19T14:35:25Z</dcterms:created>
  <dcterms:modified xsi:type="dcterms:W3CDTF">2011-07-01T18:15:49Z</dcterms:modified>
</cp:coreProperties>
</file>