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sldIdLst>
    <p:sldId id="256" r:id="rId2"/>
    <p:sldId id="260" r:id="rId3"/>
    <p:sldId id="257" r:id="rId4"/>
    <p:sldId id="289" r:id="rId5"/>
    <p:sldId id="290" r:id="rId6"/>
    <p:sldId id="291" r:id="rId7"/>
    <p:sldId id="292" r:id="rId8"/>
    <p:sldId id="293" r:id="rId9"/>
    <p:sldId id="287" r:id="rId10"/>
    <p:sldId id="276" r:id="rId11"/>
    <p:sldId id="277" r:id="rId12"/>
    <p:sldId id="278" r:id="rId13"/>
    <p:sldId id="282" r:id="rId14"/>
    <p:sldId id="279" r:id="rId15"/>
    <p:sldId id="280" r:id="rId16"/>
    <p:sldId id="283" r:id="rId17"/>
    <p:sldId id="284" r:id="rId18"/>
    <p:sldId id="281" r:id="rId19"/>
    <p:sldId id="285" r:id="rId2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798" y="21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Lab Safety Procedures</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34CFC3A7-5376-439A-9317-A7EC72B7D6B6}">
      <dgm:prSet custT="1"/>
      <dgm:spPr/>
      <dgm:t>
        <a:bodyPr/>
        <a:lstStyle/>
        <a:p>
          <a:pPr marL="0" indent="0">
            <a:lnSpc>
              <a:spcPct val="100000"/>
            </a:lnSpc>
            <a:spcAft>
              <a:spcPts val="0"/>
            </a:spcAft>
          </a:pPr>
          <a:r>
            <a:rPr lang="en-US" sz="1000" dirty="0" smtClean="0"/>
            <a:t>PSA Organizational Knowledge</a:t>
          </a:r>
          <a:endParaRPr lang="en-US" sz="1000" dirty="0"/>
        </a:p>
      </dgm:t>
    </dgm:pt>
    <dgm:pt modelId="{5C002A7E-4B4F-4F9E-903F-587E340539C5}" type="parTrans" cxnId="{ED503B22-37D0-4A54-8E0D-B141FC57E7B3}">
      <dgm:prSet/>
      <dgm:spPr/>
      <dgm:t>
        <a:bodyPr/>
        <a:lstStyle/>
        <a:p>
          <a:endParaRPr lang="en-US"/>
        </a:p>
      </dgm:t>
    </dgm:pt>
    <dgm:pt modelId="{D2B9FA65-C809-4C80-9861-CF808B96ACD7}" type="sibTrans" cxnId="{ED503B22-37D0-4A54-8E0D-B141FC57E7B3}">
      <dgm:prSet/>
      <dgm:spPr/>
      <dgm:t>
        <a:bodyPr/>
        <a:lstStyle/>
        <a:p>
          <a:endParaRPr lang="en-US"/>
        </a:p>
      </dgm:t>
    </dgm:pt>
    <dgm:pt modelId="{D54C4A6E-3DFE-443E-A364-B9BF9570743D}">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Use and Maintenance of Lab Equipment</a:t>
          </a:r>
          <a:endParaRPr lang="en-US" sz="1000" dirty="0"/>
        </a:p>
      </dgm:t>
    </dgm:pt>
    <dgm:pt modelId="{046C29FC-42FD-496C-A681-2EDF41A655FD}" type="parTrans" cxnId="{ADA52D85-B82B-4395-BF48-89BC617FE281}">
      <dgm:prSet/>
      <dgm:spPr/>
      <dgm:t>
        <a:bodyPr/>
        <a:lstStyle/>
        <a:p>
          <a:endParaRPr lang="en-US"/>
        </a:p>
      </dgm:t>
    </dgm:pt>
    <dgm:pt modelId="{E9B93AF5-F862-4C22-B2D2-B5C0F8F8E550}" type="sibTrans" cxnId="{ADA52D85-B82B-4395-BF48-89BC617FE281}">
      <dgm:prSet/>
      <dgm:spPr/>
      <dgm:t>
        <a:bodyPr/>
        <a:lstStyle/>
        <a:p>
          <a:endParaRPr lang="en-US"/>
        </a:p>
      </dgm:t>
    </dgm:pt>
    <dgm:pt modelId="{9BE34E93-4A34-4261-8A4E-14A0562662FF}">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Screening and Confirmation Analysis</a:t>
          </a:r>
          <a:br>
            <a:rPr lang="en-US" sz="1000" dirty="0" smtClean="0"/>
          </a:br>
          <a:r>
            <a:rPr lang="en-US" sz="1000" dirty="0" smtClean="0"/>
            <a:t>  Procedures</a:t>
          </a:r>
          <a:endParaRPr lang="en-US" sz="1000" dirty="0"/>
        </a:p>
      </dgm:t>
    </dgm:pt>
    <dgm:pt modelId="{C6F7E663-1B0B-4559-A9AD-B48117D4EA54}" type="parTrans" cxnId="{39C44664-4A4B-42DA-8839-59F0F5B9900A}">
      <dgm:prSet/>
      <dgm:spPr/>
      <dgm:t>
        <a:bodyPr/>
        <a:lstStyle/>
        <a:p>
          <a:endParaRPr lang="en-US"/>
        </a:p>
      </dgm:t>
    </dgm:pt>
    <dgm:pt modelId="{C6C5F007-CC7B-4BA3-9F38-D170CF10EE18}" type="sibTrans" cxnId="{39C44664-4A4B-42DA-8839-59F0F5B9900A}">
      <dgm:prSet/>
      <dgm:spPr/>
      <dgm:t>
        <a:bodyPr/>
        <a:lstStyle/>
        <a:p>
          <a:endParaRPr lang="en-US"/>
        </a:p>
      </dgm:t>
    </dgm:pt>
    <dgm:pt modelId="{565A49BB-94C7-4975-89BA-C4F42D0B1AB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Technical Knowledge of Principles of Chemistry, </a:t>
          </a:r>
          <a:br>
            <a:rPr lang="en-US" sz="1000" dirty="0" smtClean="0"/>
          </a:br>
          <a:r>
            <a:rPr lang="en-US" sz="1000" dirty="0" smtClean="0"/>
            <a:t>  Toxicology, Forensic Science, Pharmacology, and </a:t>
          </a:r>
          <a:br>
            <a:rPr lang="en-US" sz="1000" dirty="0" smtClean="0"/>
          </a:br>
          <a:r>
            <a:rPr lang="en-US" sz="1000" dirty="0" smtClean="0"/>
            <a:t>  Laboratory Science and Instrumentation</a:t>
          </a:r>
          <a:endParaRPr lang="en-US" sz="1000" dirty="0"/>
        </a:p>
      </dgm:t>
    </dgm:pt>
    <dgm:pt modelId="{D6ADCCF6-F1D8-4A22-8E5B-2994DB6EC6AA}" type="parTrans" cxnId="{5607BFB6-B838-4FDA-8C3C-6F98646F0990}">
      <dgm:prSet/>
      <dgm:spPr/>
      <dgm:t>
        <a:bodyPr/>
        <a:lstStyle/>
        <a:p>
          <a:endParaRPr lang="en-US"/>
        </a:p>
      </dgm:t>
    </dgm:pt>
    <dgm:pt modelId="{6B175B40-A4DE-4011-B1B5-809481733E57}" type="sibTrans" cxnId="{5607BFB6-B838-4FDA-8C3C-6F98646F0990}">
      <dgm:prSet/>
      <dgm:spPr/>
      <dgm:t>
        <a:bodyPr/>
        <a:lstStyle/>
        <a:p>
          <a:endParaRPr lang="en-US"/>
        </a:p>
      </dgm:t>
    </dgm:pt>
    <dgm:pt modelId="{3416274F-83BC-48AD-914C-4740E2B8A3F2}">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Expert Witness Testimony</a:t>
          </a:r>
          <a:endParaRPr lang="en-US" sz="1000" dirty="0"/>
        </a:p>
      </dgm:t>
    </dgm:pt>
    <dgm:pt modelId="{D6D4389D-E5A9-4499-9161-A4D4817F6A20}" type="parTrans" cxnId="{97D11EC0-596A-47F7-95EF-9CC0069EC5EE}">
      <dgm:prSet/>
      <dgm:spPr/>
      <dgm:t>
        <a:bodyPr/>
        <a:lstStyle/>
        <a:p>
          <a:endParaRPr lang="en-US"/>
        </a:p>
      </dgm:t>
    </dgm:pt>
    <dgm:pt modelId="{55BCC0E1-DF29-4016-98A4-8BE2285A27A9}" type="sibTrans" cxnId="{97D11EC0-596A-47F7-95EF-9CC0069EC5EE}">
      <dgm:prSet/>
      <dgm:spPr/>
      <dgm:t>
        <a:bodyPr/>
        <a:lstStyle/>
        <a:p>
          <a:endParaRPr lang="en-US"/>
        </a:p>
      </dgm:t>
    </dgm:pt>
    <dgm:pt modelId="{96BCF435-661B-4D9C-87D3-5293C21460E5}">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Confidentiality Rules and Regulations</a:t>
          </a:r>
          <a:endParaRPr lang="en-US" sz="1000" dirty="0"/>
        </a:p>
      </dgm:t>
    </dgm:pt>
    <dgm:pt modelId="{C563A720-753E-4B7C-BEB3-E2F3F0CFB774}" type="parTrans" cxnId="{78A66866-CBA3-4CA4-8BB7-08908E10EE1D}">
      <dgm:prSet/>
      <dgm:spPr/>
      <dgm:t>
        <a:bodyPr/>
        <a:lstStyle/>
        <a:p>
          <a:endParaRPr lang="en-US"/>
        </a:p>
      </dgm:t>
    </dgm:pt>
    <dgm:pt modelId="{E3B01B45-32A9-4CA8-A4AE-32597D6F2D9A}" type="sibTrans" cxnId="{78A66866-CBA3-4CA4-8BB7-08908E10EE1D}">
      <dgm:prSet/>
      <dgm:spPr/>
      <dgm:t>
        <a:bodyPr/>
        <a:lstStyle/>
        <a:p>
          <a:endParaRPr lang="en-US"/>
        </a:p>
      </dgm:t>
    </dgm:pt>
    <dgm:pt modelId="{9E9B2CD3-55A1-4310-8079-47C91AE17B68}">
      <dgm:prSet custT="1"/>
      <dgm:spPr/>
      <dgm:t>
        <a:bodyPr/>
        <a:lstStyle/>
        <a:p>
          <a:pPr marL="0" indent="0">
            <a:lnSpc>
              <a:spcPct val="100000"/>
            </a:lnSpc>
            <a:spcAft>
              <a:spcPts val="0"/>
            </a:spcAft>
          </a:pPr>
          <a:r>
            <a:rPr lang="en-US" sz="1000" dirty="0" smtClean="0"/>
            <a:t>Computer Proficiency</a:t>
          </a:r>
          <a:endParaRPr lang="en-US" sz="1000" dirty="0"/>
        </a:p>
      </dgm:t>
    </dgm:pt>
    <dgm:pt modelId="{39F3B2D0-6D72-418A-8F2E-10F92A553F34}" type="parTrans" cxnId="{36C30931-AA4D-4EA9-8E65-B0733ED9DEB3}">
      <dgm:prSet/>
      <dgm:spPr/>
      <dgm:t>
        <a:bodyPr/>
        <a:lstStyle/>
        <a:p>
          <a:endParaRPr lang="en-US"/>
        </a:p>
      </dgm:t>
    </dgm:pt>
    <dgm:pt modelId="{F2B48A43-13D1-45CF-A5F7-FE1CB0566C2D}" type="sibTrans" cxnId="{36C30931-AA4D-4EA9-8E65-B0733ED9DEB3}">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295865"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377926" custLinFactNeighborX="10570" custLinFactNeighborY="4606">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custScaleY="11863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34511">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39C44664-4A4B-42DA-8839-59F0F5B9900A}" srcId="{68037241-0DB4-4813-9143-F0E9266B40FD}" destId="{9BE34E93-4A34-4261-8A4E-14A0562662FF}" srcOrd="2" destOrd="0" parTransId="{C6F7E663-1B0B-4559-A9AD-B48117D4EA54}" sibTransId="{C6C5F007-CC7B-4BA3-9F38-D170CF10EE18}"/>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ACA79D2B-435A-4686-9ECC-B69B35FFE861}" type="presOf" srcId="{9BE34E93-4A34-4261-8A4E-14A0562662FF}" destId="{82D3B971-386A-4C5C-B42D-DC3E1A661EB2}" srcOrd="0" destOrd="2" presId="urn:microsoft.com/office/officeart/2005/8/layout/vList5"/>
    <dgm:cxn modelId="{8955AC4F-2D8E-4A25-B67F-A593168D220C}" type="presOf" srcId="{D7D89B30-D5F0-4AE1-85DC-06605178CFC2}" destId="{782FDD58-3D46-4644-9DC1-736CE099A54A}" srcOrd="0" destOrd="0"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699ACFA1-EAF6-401E-800B-6522C7DE8BA6}" type="presOf" srcId="{565A49BB-94C7-4975-89BA-C4F42D0B1AB0}" destId="{82D3B971-386A-4C5C-B42D-DC3E1A661EB2}" srcOrd="0" destOrd="3" presId="urn:microsoft.com/office/officeart/2005/8/layout/vList5"/>
    <dgm:cxn modelId="{E378F8B0-F350-44F2-8EB2-59DD42F23A0E}" srcId="{FD5BAAB5-8BE8-4DF3-8DF7-99058DCED65F}" destId="{022AC184-FB50-4E46-9CCA-C7DDAA351DCC}" srcOrd="2" destOrd="0" parTransId="{149E2783-D09A-4B0D-BCC3-4C4BC1F31C52}" sibTransId="{14954DE9-5C19-49C2-9E27-7FF2F3253C9C}"/>
    <dgm:cxn modelId="{F89CB8F7-9963-46FC-A023-C6FB5536CB20}" type="presOf" srcId="{7C1C1326-FC90-4868-A63C-E664ACEC1FF2}" destId="{F1BA9655-1B22-46D4-83AF-98007378FC0E}" srcOrd="0" destOrd="0" presId="urn:microsoft.com/office/officeart/2005/8/layout/vList5"/>
    <dgm:cxn modelId="{5607BFB6-B838-4FDA-8C3C-6F98646F0990}" srcId="{68037241-0DB4-4813-9143-F0E9266B40FD}" destId="{565A49BB-94C7-4975-89BA-C4F42D0B1AB0}" srcOrd="3" destOrd="0" parTransId="{D6ADCCF6-F1D8-4A22-8E5B-2994DB6EC6AA}" sibTransId="{6B175B40-A4DE-4011-B1B5-809481733E57}"/>
    <dgm:cxn modelId="{09094B20-8411-457A-B2AD-5141EA392A5C}" type="presOf" srcId="{D54C4A6E-3DFE-443E-A364-B9BF9570743D}" destId="{82D3B971-386A-4C5C-B42D-DC3E1A661EB2}" srcOrd="0" destOrd="1" presId="urn:microsoft.com/office/officeart/2005/8/layout/vList5"/>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ED503B22-37D0-4A54-8E0D-B141FC57E7B3}" srcId="{68037241-0DB4-4813-9143-F0E9266B40FD}" destId="{34CFC3A7-5376-439A-9317-A7EC72B7D6B6}" srcOrd="6" destOrd="0" parTransId="{5C002A7E-4B4F-4F9E-903F-587E340539C5}" sibTransId="{D2B9FA65-C809-4C80-9861-CF808B96ACD7}"/>
    <dgm:cxn modelId="{481FC95B-34D3-4447-8583-72D2ADFD42D4}" type="presOf" srcId="{32C04470-32A7-46B6-8316-FCECF6663868}" destId="{BDD4BF51-862B-4576-B43C-26D1DD97AF5C}" srcOrd="0" destOrd="3" presId="urn:microsoft.com/office/officeart/2005/8/layout/vList5"/>
    <dgm:cxn modelId="{78A66866-CBA3-4CA4-8BB7-08908E10EE1D}" srcId="{68037241-0DB4-4813-9143-F0E9266B40FD}" destId="{96BCF435-661B-4D9C-87D3-5293C21460E5}" srcOrd="5" destOrd="0" parTransId="{C563A720-753E-4B7C-BEB3-E2F3F0CFB774}" sibTransId="{E3B01B45-32A9-4CA8-A4AE-32597D6F2D9A}"/>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D5460E75-68C4-4071-BEFC-00F290B0A88E}" type="presOf" srcId="{9E9B2CD3-55A1-4310-8079-47C91AE17B68}" destId="{82D3B971-386A-4C5C-B42D-DC3E1A661EB2}" srcOrd="0" destOrd="7" presId="urn:microsoft.com/office/officeart/2005/8/layout/vList5"/>
    <dgm:cxn modelId="{7A9280F0-273F-44A5-AC60-C73B8BA1894A}" type="presOf" srcId="{34CFC3A7-5376-439A-9317-A7EC72B7D6B6}" destId="{82D3B971-386A-4C5C-B42D-DC3E1A661EB2}" srcOrd="0" destOrd="6" presId="urn:microsoft.com/office/officeart/2005/8/layout/vList5"/>
    <dgm:cxn modelId="{FD5DC03C-8ABD-465D-8258-F528CF31A6A3}" type="presOf" srcId="{96BCF435-661B-4D9C-87D3-5293C21460E5}" destId="{82D3B971-386A-4C5C-B42D-DC3E1A661EB2}" srcOrd="0" destOrd="5" presId="urn:microsoft.com/office/officeart/2005/8/layout/vList5"/>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ADA52D85-B82B-4395-BF48-89BC617FE281}" srcId="{68037241-0DB4-4813-9143-F0E9266B40FD}" destId="{D54C4A6E-3DFE-443E-A364-B9BF9570743D}" srcOrd="1" destOrd="0" parTransId="{046C29FC-42FD-496C-A681-2EDF41A655FD}" sibTransId="{E9B93AF5-F862-4C22-B2D2-B5C0F8F8E550}"/>
    <dgm:cxn modelId="{714C9788-D0A5-4B99-973C-73DFCE6D32AE}" srcId="{D7D89B30-D5F0-4AE1-85DC-06605178CFC2}" destId="{FD5BAAB5-8BE8-4DF3-8DF7-99058DCED65F}" srcOrd="1" destOrd="0" parTransId="{A9CD6EFF-27D7-46A6-8177-A3BC3460F081}" sibTransId="{A9C6F1A5-705F-4050-8F02-DAB9983994AA}"/>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AB06F702-AFD8-40C6-8594-3A43D68EFF16}" type="presOf" srcId="{3416274F-83BC-48AD-914C-4740E2B8A3F2}" destId="{82D3B971-386A-4C5C-B42D-DC3E1A661EB2}" srcOrd="0" destOrd="4" presId="urn:microsoft.com/office/officeart/2005/8/layout/vList5"/>
    <dgm:cxn modelId="{8E130459-485D-418A-9DB7-07734F4F1A69}" srcId="{43AE83C2-AC13-4342-A0F1-4DE148D7D4F6}" destId="{38E11A2E-7FFB-4D57-B796-2E8AE5149622}" srcOrd="1" destOrd="0" parTransId="{ED29F448-622C-4FBB-BF86-EC8398A61EDF}" sibTransId="{45475A2E-63D3-4ED3-860C-7399B2365BBB}"/>
    <dgm:cxn modelId="{36C30931-AA4D-4EA9-8E65-B0733ED9DEB3}" srcId="{68037241-0DB4-4813-9143-F0E9266B40FD}" destId="{9E9B2CD3-55A1-4310-8079-47C91AE17B68}" srcOrd="7" destOrd="0" parTransId="{39F3B2D0-6D72-418A-8F2E-10F92A553F34}" sibTransId="{F2B48A43-13D1-45CF-A5F7-FE1CB0566C2D}"/>
    <dgm:cxn modelId="{97D11EC0-596A-47F7-95EF-9CC0069EC5EE}" srcId="{68037241-0DB4-4813-9143-F0E9266B40FD}" destId="{3416274F-83BC-48AD-914C-4740E2B8A3F2}" srcOrd="4" destOrd="0" parTransId="{D6D4389D-E5A9-4499-9161-A4D4817F6A20}" sibTransId="{55BCC0E1-DF29-4016-98A4-8BE2285A27A9}"/>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329686" y="-1082502"/>
          <a:ext cx="1738676"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Lab Safety Procedures</a:t>
          </a:r>
          <a:endParaRPr lang="en-US" sz="1000" kern="1200" dirty="0"/>
        </a:p>
        <a:p>
          <a:pPr marL="0" lvl="1" indent="0" algn="l" defTabSz="444500">
            <a:lnSpc>
              <a:spcPct val="100000"/>
            </a:lnSpc>
            <a:spcBef>
              <a:spcPct val="0"/>
            </a:spcBef>
            <a:spcAft>
              <a:spcPts val="0"/>
            </a:spcAft>
            <a:buChar char="••"/>
          </a:pPr>
          <a:r>
            <a:rPr lang="en-US" sz="1000" kern="1200" dirty="0" smtClean="0"/>
            <a:t>Use and Maintenance of Lab Equipment</a:t>
          </a:r>
          <a:endParaRPr lang="en-US" sz="1000" kern="1200" dirty="0"/>
        </a:p>
        <a:p>
          <a:pPr marL="0" lvl="1" indent="0" algn="l" defTabSz="444500">
            <a:lnSpc>
              <a:spcPct val="100000"/>
            </a:lnSpc>
            <a:spcBef>
              <a:spcPct val="0"/>
            </a:spcBef>
            <a:spcAft>
              <a:spcPts val="0"/>
            </a:spcAft>
            <a:buChar char="••"/>
          </a:pPr>
          <a:r>
            <a:rPr lang="en-US" sz="1000" kern="1200" dirty="0" smtClean="0"/>
            <a:t>Knowledge of Screening and Confirmation Analysis</a:t>
          </a:r>
          <a:br>
            <a:rPr lang="en-US" sz="1000" kern="1200" dirty="0" smtClean="0"/>
          </a:br>
          <a:r>
            <a:rPr lang="en-US" sz="1000" kern="1200" dirty="0" smtClean="0"/>
            <a:t>  Procedures</a:t>
          </a:r>
          <a:endParaRPr lang="en-US" sz="1000" kern="1200" dirty="0"/>
        </a:p>
        <a:p>
          <a:pPr marL="0" lvl="1" indent="0" algn="l" defTabSz="444500">
            <a:lnSpc>
              <a:spcPct val="100000"/>
            </a:lnSpc>
            <a:spcBef>
              <a:spcPct val="0"/>
            </a:spcBef>
            <a:spcAft>
              <a:spcPts val="0"/>
            </a:spcAft>
            <a:buChar char="••"/>
          </a:pPr>
          <a:r>
            <a:rPr lang="en-US" sz="1000" kern="1200" dirty="0" smtClean="0"/>
            <a:t>Technical Knowledge of Principles of Chemistry, </a:t>
          </a:r>
          <a:br>
            <a:rPr lang="en-US" sz="1000" kern="1200" dirty="0" smtClean="0"/>
          </a:br>
          <a:r>
            <a:rPr lang="en-US" sz="1000" kern="1200" dirty="0" smtClean="0"/>
            <a:t>  Toxicology, Forensic Science, Pharmacology, and </a:t>
          </a:r>
          <a:br>
            <a:rPr lang="en-US" sz="1000" kern="1200" dirty="0" smtClean="0"/>
          </a:br>
          <a:r>
            <a:rPr lang="en-US" sz="1000" kern="1200" dirty="0" smtClean="0"/>
            <a:t>  Laboratory Science and Instrumentation</a:t>
          </a:r>
          <a:endParaRPr lang="en-US" sz="1000" kern="1200" dirty="0"/>
        </a:p>
        <a:p>
          <a:pPr marL="0" lvl="1" indent="0" algn="l" defTabSz="444500">
            <a:lnSpc>
              <a:spcPct val="100000"/>
            </a:lnSpc>
            <a:spcBef>
              <a:spcPct val="0"/>
            </a:spcBef>
            <a:spcAft>
              <a:spcPts val="0"/>
            </a:spcAft>
            <a:buChar char="••"/>
          </a:pPr>
          <a:r>
            <a:rPr lang="en-US" sz="1000" kern="1200" dirty="0" smtClean="0"/>
            <a:t>Expert Witness Testimony</a:t>
          </a:r>
          <a:endParaRPr lang="en-US" sz="1000" kern="1200" dirty="0"/>
        </a:p>
        <a:p>
          <a:pPr marL="0" lvl="1" indent="0" algn="l" defTabSz="444500">
            <a:lnSpc>
              <a:spcPct val="100000"/>
            </a:lnSpc>
            <a:spcBef>
              <a:spcPct val="0"/>
            </a:spcBef>
            <a:spcAft>
              <a:spcPts val="0"/>
            </a:spcAft>
            <a:buChar char="••"/>
          </a:pPr>
          <a:r>
            <a:rPr lang="en-US" sz="1000" kern="1200" dirty="0" smtClean="0"/>
            <a:t>Knowledge of Confidentiality Rules and Regulations</a:t>
          </a:r>
          <a:endParaRPr lang="en-US" sz="1000" kern="1200" dirty="0"/>
        </a:p>
        <a:p>
          <a:pPr marL="0" lvl="1" indent="0" algn="l" defTabSz="444500">
            <a:lnSpc>
              <a:spcPct val="100000"/>
            </a:lnSpc>
            <a:spcBef>
              <a:spcPct val="0"/>
            </a:spcBef>
            <a:spcAft>
              <a:spcPts val="0"/>
            </a:spcAft>
            <a:buChar char="••"/>
          </a:pPr>
          <a:r>
            <a:rPr lang="en-US" sz="1000" kern="1200" dirty="0" smtClean="0"/>
            <a:t>PSA Organizational Knowledge</a:t>
          </a:r>
          <a:endParaRPr lang="en-US" sz="1000" kern="1200" dirty="0"/>
        </a:p>
        <a:p>
          <a:pPr marL="0" lvl="1" indent="0" algn="l" defTabSz="444500">
            <a:lnSpc>
              <a:spcPct val="100000"/>
            </a:lnSpc>
            <a:spcBef>
              <a:spcPct val="0"/>
            </a:spcBef>
            <a:spcAft>
              <a:spcPts val="0"/>
            </a:spcAft>
            <a:buChar char="••"/>
          </a:pPr>
          <a:r>
            <a:rPr lang="en-US" sz="1000" kern="1200" dirty="0" smtClean="0"/>
            <a:t>Computer Proficiency</a:t>
          </a:r>
          <a:endParaRPr lang="en-US" sz="1000" kern="1200" dirty="0"/>
        </a:p>
      </dsp:txBody>
      <dsp:txXfrm rot="5400000">
        <a:off x="3329686" y="-1082502"/>
        <a:ext cx="1738676" cy="3946350"/>
      </dsp:txXfrm>
    </dsp:sp>
    <dsp:sp modelId="{578424C7-D8B1-4DF0-9585-3BF63D56A9AB}">
      <dsp:nvSpPr>
        <dsp:cNvPr id="0" name=""/>
        <dsp:cNvSpPr/>
      </dsp:nvSpPr>
      <dsp:spPr>
        <a:xfrm>
          <a:off x="0" y="0"/>
          <a:ext cx="2219822" cy="1701436"/>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701436"/>
      </dsp:txXfrm>
    </dsp:sp>
    <dsp:sp modelId="{CB8F06E6-523E-40A5-BB9A-4F4E0D33CC9F}">
      <dsp:nvSpPr>
        <dsp:cNvPr id="0" name=""/>
        <dsp:cNvSpPr/>
      </dsp:nvSpPr>
      <dsp:spPr>
        <a:xfrm rot="5400000">
          <a:off x="3967067" y="80006"/>
          <a:ext cx="460057"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967067" y="80006"/>
        <a:ext cx="460057" cy="3950208"/>
      </dsp:txXfrm>
    </dsp:sp>
    <dsp:sp modelId="{80790DD6-A1BA-430C-AB89-55CE9EC91724}">
      <dsp:nvSpPr>
        <dsp:cNvPr id="0" name=""/>
        <dsp:cNvSpPr/>
      </dsp:nvSpPr>
      <dsp:spPr>
        <a:xfrm>
          <a:off x="0" y="1767574"/>
          <a:ext cx="2221992" cy="57507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767574"/>
        <a:ext cx="2221992" cy="575071"/>
      </dsp:txXfrm>
    </dsp:sp>
    <dsp:sp modelId="{BDD4BF51-862B-4576-B43C-26D1DD97AF5C}">
      <dsp:nvSpPr>
        <dsp:cNvPr id="0" name=""/>
        <dsp:cNvSpPr/>
      </dsp:nvSpPr>
      <dsp:spPr>
        <a:xfrm rot="5400000">
          <a:off x="3883583" y="739340"/>
          <a:ext cx="618827"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83583" y="739340"/>
        <a:ext cx="618827" cy="3946350"/>
      </dsp:txXfrm>
    </dsp:sp>
    <dsp:sp modelId="{AD8929E8-58D4-4C46-AF1C-08450C62C440}">
      <dsp:nvSpPr>
        <dsp:cNvPr id="0" name=""/>
        <dsp:cNvSpPr/>
      </dsp:nvSpPr>
      <dsp:spPr>
        <a:xfrm>
          <a:off x="0" y="2371399"/>
          <a:ext cx="2219822" cy="682230"/>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371399"/>
        <a:ext cx="2219822" cy="682230"/>
      </dsp:txXfrm>
    </dsp:sp>
    <dsp:sp modelId="{F1BA9655-1B22-46D4-83AF-98007378FC0E}">
      <dsp:nvSpPr>
        <dsp:cNvPr id="0" name=""/>
        <dsp:cNvSpPr/>
      </dsp:nvSpPr>
      <dsp:spPr>
        <a:xfrm rot="5400000">
          <a:off x="3967067" y="1394816"/>
          <a:ext cx="460057"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967067" y="1394816"/>
        <a:ext cx="460057" cy="3950208"/>
      </dsp:txXfrm>
    </dsp:sp>
    <dsp:sp modelId="{4DEEE612-3434-482A-8CEA-3DC4016F1EB9}">
      <dsp:nvSpPr>
        <dsp:cNvPr id="0" name=""/>
        <dsp:cNvSpPr/>
      </dsp:nvSpPr>
      <dsp:spPr>
        <a:xfrm>
          <a:off x="0" y="3082384"/>
          <a:ext cx="2221992" cy="57507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3082384"/>
        <a:ext cx="2221992" cy="5750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16.docx"/><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Word_Document17.docx"/><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Chemist-Toxicologist</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140765"/>
            <a:ext cx="6324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strong relationships; builds rapport well with people from many different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 and remains neutral regardless of the circumstances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and acknowledges potential underlying causes of difficult/challenging behavior</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and positive way.</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a:p>
            <a:pPr marL="114300" lvl="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p:txBody>
      </p:sp>
      <p:graphicFrame>
        <p:nvGraphicFramePr>
          <p:cNvPr id="21507" name="Object 3"/>
          <p:cNvGraphicFramePr>
            <a:graphicFrameLocks/>
          </p:cNvGraphicFramePr>
          <p:nvPr/>
        </p:nvGraphicFramePr>
        <p:xfrm>
          <a:off x="307975" y="3063875"/>
          <a:ext cx="6246813" cy="3575050"/>
        </p:xfrm>
        <a:graphic>
          <a:graphicData uri="http://schemas.openxmlformats.org/presentationml/2006/ole">
            <p:oleObj spid="_x0000_s32770" name="Document" r:id="rId3" imgW="9287874" imgH="5320276"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lvl="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4200"/>
          <a:ext cx="6315075" cy="3857625"/>
        </p:xfrm>
        <a:graphic>
          <a:graphicData uri="http://schemas.openxmlformats.org/presentationml/2006/ole">
            <p:oleObj spid="_x0000_s37890" name="Document" r:id="rId3" imgW="9287874" imgH="5684235"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75395"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4535"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2002"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applying new ways of doing things to enhance productivity.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Separates self from the work and/or others’ challenging behavior (e.g., objections, defensiveness, arguments, insults) to help manage stress and pressure.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pPr marL="114300" lvl="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44414" progId="Word.Document.12">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Chemist-Toxicologist</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latin typeface="Arial" pitchFamily="34" charset="0"/>
                <a:cs typeface="Arial" pitchFamily="34" charset="0"/>
              </a:rPr>
              <a:t>Knowledge of Lab Safety Procedures</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safety procedures for use of lab testing equipment (e.g. fume hood use, safety glasses, hygiene, etc.).</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properties, proper applications, safety protocols, and Universal Safety Precautions (e.g., HAZMAT procedures) for use and disposal of reagents and chemicals used in sample testing procedures.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guidelines for reporting safety incidents and deficiencies.</a:t>
            </a:r>
          </a:p>
        </p:txBody>
      </p:sp>
      <p:graphicFrame>
        <p:nvGraphicFramePr>
          <p:cNvPr id="1028" name="Object 4"/>
          <p:cNvGraphicFramePr>
            <a:graphicFrameLocks/>
          </p:cNvGraphicFramePr>
          <p:nvPr/>
        </p:nvGraphicFramePr>
        <p:xfrm>
          <a:off x="228600" y="2819400"/>
          <a:ext cx="6438900" cy="4572000"/>
        </p:xfrm>
        <a:graphic>
          <a:graphicData uri="http://schemas.openxmlformats.org/presentationml/2006/ole">
            <p:oleObj spid="_x0000_s1028" name="Document" r:id="rId3" imgW="9517054" imgH="6729984"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172200" cy="457200"/>
          </a:xfrm>
        </p:spPr>
        <p:txBody>
          <a:bodyPr/>
          <a:lstStyle/>
          <a:p>
            <a:r>
              <a:rPr lang="en-US" dirty="0" smtClean="0">
                <a:latin typeface="Arial" pitchFamily="34" charset="0"/>
                <a:cs typeface="Arial" pitchFamily="34" charset="0"/>
              </a:rPr>
              <a:t>Use and Maintenance of Lab Equipment</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first level support in monitoring, error diagnosis, calibration, and management of laboratory equipment.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applies quality assurance, maintenance, and record keeping standards for lab testing and equipment.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Troubleshoots equipment problems, calling in service personnel when required, to improve performance.</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2819400"/>
          <a:ext cx="6362700" cy="4505325"/>
        </p:xfrm>
        <a:graphic>
          <a:graphicData uri="http://schemas.openxmlformats.org/presentationml/2006/ole">
            <p:oleObj spid="_x0000_s45058" name="Document" r:id="rId3" imgW="9517054" imgH="6736110"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172200" cy="457200"/>
          </a:xfrm>
        </p:spPr>
        <p:txBody>
          <a:bodyPr/>
          <a:lstStyle/>
          <a:p>
            <a:r>
              <a:rPr lang="en-US" dirty="0" smtClean="0">
                <a:latin typeface="Arial" pitchFamily="34" charset="0"/>
                <a:cs typeface="Arial" pitchFamily="34" charset="0"/>
              </a:rPr>
              <a:t>Knowledge of Screening and Confirmation Analysis Procedures</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properly applies Laboratory Standard Operating Procedures (SOPs) and Agency and Federal policies for conducting extractions and sample preparation of urine aliquots for screening and forensic analysis.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Identifies appropriate alternate strategies for sample extraction or screening when necessary.</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applies professional and Agency procedures and Laboratory SOPs as well as other regulations for conducting forensic tests of samples, interpreting test results, and documenting chain of custody.</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up-to-date technical knowledge of instrumental procedures.</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2819400"/>
          <a:ext cx="6362700" cy="4505325"/>
        </p:xfrm>
        <a:graphic>
          <a:graphicData uri="http://schemas.openxmlformats.org/presentationml/2006/ole">
            <p:oleObj spid="_x0000_s46082" name="Document" r:id="rId3" imgW="9517054" imgH="6742236"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172200" cy="457200"/>
          </a:xfrm>
        </p:spPr>
        <p:txBody>
          <a:bodyPr/>
          <a:lstStyle/>
          <a:p>
            <a:r>
              <a:rPr lang="en-US" dirty="0" smtClean="0">
                <a:latin typeface="Arial" pitchFamily="34" charset="0"/>
                <a:cs typeface="Arial" pitchFamily="34" charset="0"/>
              </a:rPr>
              <a:t>Technical Knowledge of Principles of Chemistry, Toxicology, Forensic Science, Pharmacology, and Laboratory Science and Instrumentation</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principles of Chemistry, Toxicology, and Forensic Science required to properly conduct and interpret test results.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differences in forensic and clinical chemistry testing approaches and can apply appropriate standards to a given situation.</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principles of Laboratory Science/Instrumentation associated with laboratory testing procedures.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up-to-date technical knowledge of instrumental procedures.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 thorough understanding of pharmacokinetics and </a:t>
            </a:r>
            <a:r>
              <a:rPr lang="en-US" sz="1000" dirty="0" err="1" smtClean="0">
                <a:latin typeface="Arial" pitchFamily="34" charset="0"/>
                <a:cs typeface="Arial" pitchFamily="34" charset="0"/>
              </a:rPr>
              <a:t>pharmacodynamics</a:t>
            </a:r>
            <a:r>
              <a:rPr lang="en-US" sz="1000" dirty="0" smtClean="0">
                <a:latin typeface="Arial" pitchFamily="34" charset="0"/>
                <a:cs typeface="Arial" pitchFamily="34" charset="0"/>
              </a:rPr>
              <a:t> in order to make professional judgments regarding test results and determine the likelihood of false positive or inconsistent results.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an up-to-date knowledge of the prevalence of specific illegal drug use including new synthetic drugs that may be found during testing procedures.</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3343275"/>
          <a:ext cx="6362700" cy="4505325"/>
        </p:xfrm>
        <a:graphic>
          <a:graphicData uri="http://schemas.openxmlformats.org/presentationml/2006/ole">
            <p:oleObj spid="_x0000_s47106" name="Document" r:id="rId3" imgW="9517054" imgH="6748722"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172200" cy="457200"/>
          </a:xfrm>
        </p:spPr>
        <p:txBody>
          <a:bodyPr/>
          <a:lstStyle/>
          <a:p>
            <a:r>
              <a:rPr lang="en-US" dirty="0" smtClean="0">
                <a:latin typeface="Arial" pitchFamily="34" charset="0"/>
                <a:cs typeface="Arial" pitchFamily="34" charset="0"/>
              </a:rPr>
              <a:t>Expert Witness Testimony</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knowledge of current practices and outcomes from expert witness testimony in forensic cases.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the standards for presenting scientific evidence.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detailed knowledge of judicial standards and requirements to provide expert witness testimony for PSA and CSOSA.</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explanations of complex testing and interpretative analyses into clear, understandable, and objective testimony based on scientific knowledge.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Presents technical information and results using a confident tone and demeanor and responds decisively when appropriate to questions regarding technical decisions and analyses.</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3343275"/>
          <a:ext cx="6362700" cy="4505325"/>
        </p:xfrm>
        <a:graphic>
          <a:graphicData uri="http://schemas.openxmlformats.org/presentationml/2006/ole">
            <p:oleObj spid="_x0000_s48130" name="Document" r:id="rId3" imgW="9517054" imgH="6755209"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172200" cy="457200"/>
          </a:xfrm>
        </p:spPr>
        <p:txBody>
          <a:bodyPr/>
          <a:lstStyle/>
          <a:p>
            <a:r>
              <a:rPr lang="en-US" dirty="0" smtClean="0">
                <a:latin typeface="Arial" pitchFamily="34" charset="0"/>
                <a:cs typeface="Arial" pitchFamily="34" charset="0"/>
              </a:rPr>
              <a:t>Knowledge of Confidentiality Rules and Regulations</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12954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personally identifiable defendant information (PII).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regulations regarding the types of PII that can be released, and to whom such information can and cannot be released.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knowledge of which release of information (ROI) forms need to be completed, how those forms are to be completed, and what information needs to be documented when releasing PII information to the public.</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3343275"/>
          <a:ext cx="6362700" cy="4524375"/>
        </p:xfrm>
        <a:graphic>
          <a:graphicData uri="http://schemas.openxmlformats.org/presentationml/2006/ole">
            <p:oleObj spid="_x0000_s49154" name="Document" r:id="rId3" imgW="9517054" imgH="6761335"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10520</TotalTime>
  <Words>1652</Words>
  <Application>Microsoft Office PowerPoint</Application>
  <PresentationFormat>On-screen Show (4:3)</PresentationFormat>
  <Paragraphs>128</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Median</vt:lpstr>
      <vt:lpstr>Document</vt:lpstr>
      <vt:lpstr>PreTrial Services Agency Competencies</vt:lpstr>
      <vt:lpstr>Chemist-Toxicologist</vt:lpstr>
      <vt:lpstr>Knowledge of Lab Safety Procedures</vt:lpstr>
      <vt:lpstr>Use and Maintenance of Lab Equipment</vt:lpstr>
      <vt:lpstr>Knowledge of Screening and Confirmation Analysis Procedures</vt:lpstr>
      <vt:lpstr>Technical Knowledge of Principles of Chemistry, Toxicology, Forensic Science, Pharmacology, and Laboratory Science and Instrumentation</vt:lpstr>
      <vt:lpstr>Expert Witness Testimony</vt:lpstr>
      <vt:lpstr>Knowledge of Confidentiality Rules and Regulations</vt:lpstr>
      <vt:lpstr>District of Columbia Pretrial Services Agency (PSA)  Organizational Knowledge</vt:lpstr>
      <vt:lpstr> 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18</cp:revision>
  <dcterms:created xsi:type="dcterms:W3CDTF">2011-04-19T14:35:25Z</dcterms:created>
  <dcterms:modified xsi:type="dcterms:W3CDTF">2011-07-01T18:15:28Z</dcterms:modified>
</cp:coreProperties>
</file>