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0"/>
  </p:notesMasterIdLst>
  <p:sldIdLst>
    <p:sldId id="256" r:id="rId2"/>
    <p:sldId id="260" r:id="rId3"/>
    <p:sldId id="289" r:id="rId4"/>
    <p:sldId id="257" r:id="rId5"/>
    <p:sldId id="290" r:id="rId6"/>
    <p:sldId id="291" r:id="rId7"/>
    <p:sldId id="275" r:id="rId8"/>
    <p:sldId id="287" r:id="rId9"/>
    <p:sldId id="276" r:id="rId10"/>
    <p:sldId id="277" r:id="rId11"/>
    <p:sldId id="278" r:id="rId12"/>
    <p:sldId id="282" r:id="rId13"/>
    <p:sldId id="279" r:id="rId14"/>
    <p:sldId id="280" r:id="rId15"/>
    <p:sldId id="283" r:id="rId16"/>
    <p:sldId id="284" r:id="rId17"/>
    <p:sldId id="281" r:id="rId18"/>
    <p:sldId id="285" r:id="rId1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372" y="84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b="1" dirty="0" smtClean="0"/>
            <a:t>*</a:t>
          </a:r>
          <a:r>
            <a:rPr lang="en-US" sz="1000" dirty="0" smtClean="0"/>
            <a:t>Knowledge of Court Services Diagnostic Function</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F7D5AFE2-E959-4B80-A431-0195A4198603}">
      <dgm:prSet custT="1"/>
      <dgm:spPr/>
      <dgm:t>
        <a:bodyPr/>
        <a:lstStyle/>
        <a:p>
          <a:pPr marL="0" indent="0">
            <a:lnSpc>
              <a:spcPct val="100000"/>
            </a:lnSpc>
            <a:spcAft>
              <a:spcPts val="0"/>
            </a:spcAft>
          </a:pPr>
          <a:r>
            <a:rPr lang="en-US" sz="1000" dirty="0" smtClean="0"/>
            <a:t>System and Regulatory Knowledge</a:t>
          </a:r>
          <a:endParaRPr lang="en-US" sz="1000" dirty="0"/>
        </a:p>
      </dgm:t>
    </dgm:pt>
    <dgm:pt modelId="{AA3975F9-9464-4EF5-AAC6-35F5F347D5AE}" type="parTrans" cxnId="{D4623911-A896-4A70-B6CE-F96C7EBDD4B7}">
      <dgm:prSet/>
      <dgm:spPr/>
      <dgm:t>
        <a:bodyPr/>
        <a:lstStyle/>
        <a:p>
          <a:endParaRPr lang="en-US"/>
        </a:p>
      </dgm:t>
    </dgm:pt>
    <dgm:pt modelId="{87F37AEC-7735-4476-9B18-9C83FEA79F12}" type="sibTrans" cxnId="{D4623911-A896-4A70-B6CE-F96C7EBDD4B7}">
      <dgm:prSet/>
      <dgm:spPr/>
      <dgm:t>
        <a:bodyPr/>
        <a:lstStyle/>
        <a:p>
          <a:endParaRPr lang="en-US"/>
        </a:p>
      </dgm:t>
    </dgm:pt>
    <dgm:pt modelId="{34CFC3A7-5376-439A-9317-A7EC72B7D6B6}">
      <dgm:prSet custT="1"/>
      <dgm:spPr/>
      <dgm:t>
        <a:bodyPr/>
        <a:lstStyle/>
        <a:p>
          <a:pPr marL="0" indent="0">
            <a:lnSpc>
              <a:spcPct val="100000"/>
            </a:lnSpc>
            <a:spcAft>
              <a:spcPts val="0"/>
            </a:spcAft>
          </a:pPr>
          <a:r>
            <a:rPr lang="en-US" sz="1000" dirty="0" smtClean="0"/>
            <a:t>PSA Organizational Knowledge</a:t>
          </a:r>
          <a:endParaRPr lang="en-US" sz="1000" dirty="0"/>
        </a:p>
      </dgm:t>
    </dgm:pt>
    <dgm:pt modelId="{5C002A7E-4B4F-4F9E-903F-587E340539C5}" type="parTrans" cxnId="{ED503B22-37D0-4A54-8E0D-B141FC57E7B3}">
      <dgm:prSet/>
      <dgm:spPr/>
      <dgm:t>
        <a:bodyPr/>
        <a:lstStyle/>
        <a:p>
          <a:endParaRPr lang="en-US"/>
        </a:p>
      </dgm:t>
    </dgm:pt>
    <dgm:pt modelId="{D2B9FA65-C809-4C80-9861-CF808B96ACD7}" type="sibTrans" cxnId="{ED503B22-37D0-4A54-8E0D-B141FC57E7B3}">
      <dgm:prSet/>
      <dgm:spPr/>
      <dgm:t>
        <a:bodyPr/>
        <a:lstStyle/>
        <a:p>
          <a:endParaRPr lang="en-US"/>
        </a:p>
      </dgm:t>
    </dgm:pt>
    <dgm:pt modelId="{7073FF48-5B12-4657-A76B-74A6671DFDB2}">
      <dgm:prSet custT="1"/>
      <dgm:spPr/>
      <dgm:t>
        <a:bodyPr/>
        <a:lstStyle/>
        <a:p>
          <a:pPr marL="0" indent="0">
            <a:lnSpc>
              <a:spcPct val="90000"/>
            </a:lnSpc>
            <a:spcAft>
              <a:spcPct val="15000"/>
            </a:spcAft>
          </a:pPr>
          <a:r>
            <a:rPr lang="en-US" sz="1000" dirty="0" smtClean="0"/>
            <a:t>Computer Proficiency</a:t>
          </a:r>
          <a:endParaRPr lang="en-US" sz="1000" dirty="0"/>
        </a:p>
      </dgm:t>
    </dgm:pt>
    <dgm:pt modelId="{D1AB1C03-80CD-4FA3-98D3-792E0C0AF8E2}" type="parTrans" cxnId="{85CC3853-84D6-4973-89A2-687DC43EEF77}">
      <dgm:prSet/>
      <dgm:spPr/>
      <dgm:t>
        <a:bodyPr/>
        <a:lstStyle/>
        <a:p>
          <a:endParaRPr lang="en-US"/>
        </a:p>
      </dgm:t>
    </dgm:pt>
    <dgm:pt modelId="{79616CBB-2593-4A0F-A177-D046DC9E31B2}" type="sibTrans" cxnId="{85CC3853-84D6-4973-89A2-687DC43EEF77}">
      <dgm:prSet/>
      <dgm:spPr/>
      <dgm:t>
        <a:bodyPr/>
        <a:lstStyle/>
        <a:p>
          <a:endParaRPr lang="en-US"/>
        </a:p>
      </dgm:t>
    </dgm:pt>
    <dgm:pt modelId="{1C2007D1-15E6-4A88-9DB8-62C30A4BAE46}">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b="1" dirty="0" smtClean="0"/>
            <a:t>*</a:t>
          </a:r>
          <a:r>
            <a:rPr lang="en-US" sz="1000" dirty="0" smtClean="0"/>
            <a:t>Knowledge of Supervision Procedures and Protocol</a:t>
          </a:r>
          <a:endParaRPr lang="en-US" sz="1000" dirty="0"/>
        </a:p>
      </dgm:t>
    </dgm:pt>
    <dgm:pt modelId="{E8FCDA68-0EA2-4D35-96ED-868B548234F4}" type="parTrans" cxnId="{1961E7C9-4927-4EDB-BD0B-31EC08C79953}">
      <dgm:prSet/>
      <dgm:spPr/>
      <dgm:t>
        <a:bodyPr/>
        <a:lstStyle/>
        <a:p>
          <a:endParaRPr lang="en-US"/>
        </a:p>
      </dgm:t>
    </dgm:pt>
    <dgm:pt modelId="{865F896E-1398-4437-84FB-B024CE8FE827}" type="sibTrans" cxnId="{1961E7C9-4927-4EDB-BD0B-31EC08C79953}">
      <dgm:prSet/>
      <dgm:spPr/>
      <dgm:t>
        <a:bodyPr/>
        <a:lstStyle/>
        <a:p>
          <a:endParaRPr lang="en-US"/>
        </a:p>
      </dgm:t>
    </dgm:pt>
    <dgm:pt modelId="{74FD80ED-CE64-4586-8D98-9B2D26E3A9A3}">
      <dgm:prSet custT="1"/>
      <dgm:spPr/>
      <dgm:t>
        <a:bodyPr/>
        <a:lstStyle/>
        <a:p>
          <a:pPr marL="0" indent="0">
            <a:lnSpc>
              <a:spcPct val="100000"/>
            </a:lnSpc>
            <a:spcAft>
              <a:spcPts val="0"/>
            </a:spcAft>
          </a:pPr>
          <a:r>
            <a:rPr lang="en-US" sz="1000" b="1" dirty="0" smtClean="0"/>
            <a:t>*</a:t>
          </a:r>
          <a:r>
            <a:rPr lang="en-US" sz="1000" b="0" dirty="0" smtClean="0"/>
            <a:t>Knowledge of Drug Testing and Compliance Unit</a:t>
          </a:r>
          <a:br>
            <a:rPr lang="en-US" sz="1000" b="0" dirty="0" smtClean="0"/>
          </a:br>
          <a:r>
            <a:rPr lang="en-US" sz="1000" b="0" dirty="0" smtClean="0"/>
            <a:t>   Procedures and Protocol</a:t>
          </a:r>
          <a:endParaRPr lang="en-US" sz="1000" b="1" dirty="0"/>
        </a:p>
      </dgm:t>
    </dgm:pt>
    <dgm:pt modelId="{28E5291F-FB8C-459C-87BF-3628BD98E1A2}" type="parTrans" cxnId="{9F2253A3-FFA8-4D5F-B5F9-442437A77067}">
      <dgm:prSet/>
      <dgm:spPr/>
      <dgm:t>
        <a:bodyPr/>
        <a:lstStyle/>
        <a:p>
          <a:endParaRPr lang="en-US"/>
        </a:p>
      </dgm:t>
    </dgm:pt>
    <dgm:pt modelId="{6D6347E7-C458-4734-8DAE-9BE23DA727BC}" type="sibTrans" cxnId="{9F2253A3-FFA8-4D5F-B5F9-442437A77067}">
      <dgm:prSet/>
      <dgm:spPr/>
      <dgm:t>
        <a:bodyPr/>
        <a:lstStyle/>
        <a:p>
          <a:endParaRPr lang="en-US"/>
        </a:p>
      </dgm:t>
    </dgm:pt>
    <dgm:pt modelId="{BC8BE8B2-37A4-42BD-A9B5-47F9665EB8B5}">
      <dgm:prSet custT="1"/>
      <dgm:spPr/>
      <dgm:t>
        <a:bodyPr/>
        <a:lstStyle/>
        <a:p>
          <a:pPr marL="0" indent="0">
            <a:lnSpc>
              <a:spcPct val="100000"/>
            </a:lnSpc>
            <a:spcAft>
              <a:spcPts val="0"/>
            </a:spcAft>
          </a:pPr>
          <a:r>
            <a:rPr lang="en-US" sz="1000" b="0" dirty="0" smtClean="0"/>
            <a:t>APSO Technical Expertise</a:t>
          </a:r>
          <a:endParaRPr lang="en-US" sz="1000" b="0" dirty="0"/>
        </a:p>
      </dgm:t>
    </dgm:pt>
    <dgm:pt modelId="{08E77E15-76F8-41E0-B0D2-780EE63529DC}" type="parTrans" cxnId="{980786FE-26B7-42E6-BC34-F2F79963B18E}">
      <dgm:prSet/>
      <dgm:spPr/>
      <dgm:t>
        <a:bodyPr/>
        <a:lstStyle/>
        <a:p>
          <a:endParaRPr lang="en-US"/>
        </a:p>
      </dgm:t>
    </dgm:pt>
    <dgm:pt modelId="{0F440A84-C647-447C-B40C-FC7A104290AA}" type="sibTrans" cxnId="{980786FE-26B7-42E6-BC34-F2F79963B18E}">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163786"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189341">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1961E7C9-4927-4EDB-BD0B-31EC08C79953}" srcId="{68037241-0DB4-4813-9143-F0E9266B40FD}" destId="{1C2007D1-15E6-4A88-9DB8-62C30A4BAE46}" srcOrd="0" destOrd="0" parTransId="{E8FCDA68-0EA2-4D35-96ED-868B548234F4}" sibTransId="{865F896E-1398-4437-84FB-B024CE8FE827}"/>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F9E3BC2F-EFBA-4965-8E52-F3F9F0BB2415}" type="presOf" srcId="{7073FF48-5B12-4657-A76B-74A6671DFDB2}" destId="{82D3B971-386A-4C5C-B42D-DC3E1A661EB2}" srcOrd="0" destOrd="6" presId="urn:microsoft.com/office/officeart/2005/8/layout/vList5"/>
    <dgm:cxn modelId="{874D5425-7CCE-48D0-AF5A-117B021CF333}" srcId="{68037241-0DB4-4813-9143-F0E9266B40FD}" destId="{29EA8F2E-7FEF-444E-8DE6-AB258D823770}" srcOrd="1"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E378F8B0-F350-44F2-8EB2-59DD42F23A0E}" srcId="{FD5BAAB5-8BE8-4DF3-8DF7-99058DCED65F}" destId="{022AC184-FB50-4E46-9CCA-C7DDAA351DCC}" srcOrd="2" destOrd="0" parTransId="{149E2783-D09A-4B0D-BCC3-4C4BC1F31C52}" sibTransId="{14954DE9-5C19-49C2-9E27-7FF2F3253C9C}"/>
    <dgm:cxn modelId="{7182B46E-7819-4946-9A2E-48CE605B911B}" type="presOf" srcId="{F7D5AFE2-E959-4B80-A431-0195A4198603}" destId="{82D3B971-386A-4C5C-B42D-DC3E1A661EB2}" srcOrd="0" destOrd="4" presId="urn:microsoft.com/office/officeart/2005/8/layout/vList5"/>
    <dgm:cxn modelId="{9566C64A-00E8-42CD-9738-3B3187D0CCC6}" type="presOf" srcId="{74FD80ED-CE64-4586-8D98-9B2D26E3A9A3}" destId="{82D3B971-386A-4C5C-B42D-DC3E1A661EB2}" srcOrd="0" destOrd="2" presId="urn:microsoft.com/office/officeart/2005/8/layout/vList5"/>
    <dgm:cxn modelId="{F89CB8F7-9963-46FC-A023-C6FB5536CB20}" type="presOf" srcId="{7C1C1326-FC90-4868-A63C-E664ACEC1FF2}" destId="{F1BA9655-1B22-46D4-83AF-98007378FC0E}" srcOrd="0" destOrd="0" presId="urn:microsoft.com/office/officeart/2005/8/layout/vList5"/>
    <dgm:cxn modelId="{85CC3853-84D6-4973-89A2-687DC43EEF77}" srcId="{68037241-0DB4-4813-9143-F0E9266B40FD}" destId="{7073FF48-5B12-4657-A76B-74A6671DFDB2}" srcOrd="5" destOrd="0" parTransId="{D1AB1C03-80CD-4FA3-98D3-792E0C0AF8E2}" sibTransId="{79616CBB-2593-4A0F-A177-D046DC9E31B2}"/>
    <dgm:cxn modelId="{13FFD62A-6ECD-40BF-994B-7EC92D7FE88C}" type="presOf" srcId="{38E11A2E-7FFB-4D57-B796-2E8AE5149622}" destId="{BDD4BF51-862B-4576-B43C-26D1DD97AF5C}" srcOrd="0" destOrd="1" presId="urn:microsoft.com/office/officeart/2005/8/layout/vList5"/>
    <dgm:cxn modelId="{980786FE-26B7-42E6-BC34-F2F79963B18E}" srcId="{68037241-0DB4-4813-9143-F0E9266B40FD}" destId="{BC8BE8B2-37A4-42BD-A9B5-47F9665EB8B5}" srcOrd="3" destOrd="0" parTransId="{08E77E15-76F8-41E0-B0D2-780EE63529DC}" sibTransId="{0F440A84-C647-447C-B40C-FC7A104290AA}"/>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1AE7C6A-90F1-4DC1-8AC6-531C53A23DD4}" type="presOf" srcId="{1C2007D1-15E6-4A88-9DB8-62C30A4BAE46}" destId="{82D3B971-386A-4C5C-B42D-DC3E1A661EB2}"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ED503B22-37D0-4A54-8E0D-B141FC57E7B3}" srcId="{F7D5AFE2-E959-4B80-A431-0195A4198603}" destId="{34CFC3A7-5376-439A-9317-A7EC72B7D6B6}" srcOrd="0" destOrd="0" parTransId="{5C002A7E-4B4F-4F9E-903F-587E340539C5}" sibTransId="{D2B9FA65-C809-4C80-9861-CF808B96ACD7}"/>
    <dgm:cxn modelId="{481FC95B-34D3-4447-8583-72D2ADFD42D4}" type="presOf" srcId="{32C04470-32A7-46B6-8316-FCECF6663868}" destId="{BDD4BF51-862B-4576-B43C-26D1DD97AF5C}" srcOrd="0" destOrd="3"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7A9280F0-273F-44A5-AC60-C73B8BA1894A}" type="presOf" srcId="{34CFC3A7-5376-439A-9317-A7EC72B7D6B6}" destId="{82D3B971-386A-4C5C-B42D-DC3E1A661EB2}" srcOrd="0" destOrd="5" presId="urn:microsoft.com/office/officeart/2005/8/layout/vList5"/>
    <dgm:cxn modelId="{2B625662-51AC-4E43-843C-CDE28179DE9A}" type="presOf" srcId="{844311B6-8F9F-4A67-9EC9-5B85BB3E93F3}" destId="{F1BA9655-1B22-46D4-83AF-98007378FC0E}" srcOrd="0" destOrd="1" presId="urn:microsoft.com/office/officeart/2005/8/layout/vList5"/>
    <dgm:cxn modelId="{3E326779-6755-48BE-86A2-16B054EAC6B8}" type="presOf" srcId="{212AF63D-0117-4CA6-86AA-56AD7FCB6488}" destId="{CB8F06E6-523E-40A5-BB9A-4F4E0D33CC9F}" srcOrd="0" destOrd="1" presId="urn:microsoft.com/office/officeart/2005/8/layout/vList5"/>
    <dgm:cxn modelId="{9F2253A3-FFA8-4D5F-B5F9-442437A77067}" srcId="{68037241-0DB4-4813-9143-F0E9266B40FD}" destId="{74FD80ED-CE64-4586-8D98-9B2D26E3A9A3}" srcOrd="2" destOrd="0" parTransId="{28E5291F-FB8C-459C-87BF-3628BD98E1A2}" sibTransId="{6D6347E7-C458-4734-8DAE-9BE23DA727BC}"/>
    <dgm:cxn modelId="{821A3ADB-00A4-4AC1-8002-58F7170CDC57}" type="presOf" srcId="{BC8BE8B2-37A4-42BD-A9B5-47F9665EB8B5}" destId="{82D3B971-386A-4C5C-B42D-DC3E1A661EB2}" srcOrd="0" destOrd="3" presId="urn:microsoft.com/office/officeart/2005/8/layout/vList5"/>
    <dgm:cxn modelId="{D4623911-A896-4A70-B6CE-F96C7EBDD4B7}" srcId="{68037241-0DB4-4813-9143-F0E9266B40FD}" destId="{F7D5AFE2-E959-4B80-A431-0195A4198603}" srcOrd="4" destOrd="0" parTransId="{AA3975F9-9464-4EF5-AAC6-35F5F347D5AE}" sibTransId="{87F37AEC-7735-4476-9B18-9C83FEA79F12}"/>
    <dgm:cxn modelId="{714C9788-D0A5-4B99-973C-73DFCE6D32AE}" srcId="{D7D89B30-D5F0-4AE1-85DC-06605178CFC2}" destId="{FD5BAAB5-8BE8-4DF3-8DF7-99058DCED65F}" srcOrd="1" destOrd="0" parTransId="{A9CD6EFF-27D7-46A6-8177-A3BC3460F081}" sibTransId="{A9C6F1A5-705F-4050-8F02-DAB9983994AA}"/>
    <dgm:cxn modelId="{143A6F07-EE92-44D6-AAEC-9802C839F226}" type="presOf" srcId="{29EA8F2E-7FEF-444E-8DE6-AB258D823770}" destId="{82D3B971-386A-4C5C-B42D-DC3E1A661EB2}" srcOrd="0" destOrd="1"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614758" y="-1346869"/>
          <a:ext cx="1156477"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b="1" kern="1200" dirty="0" smtClean="0"/>
            <a:t>*</a:t>
          </a:r>
          <a:r>
            <a:rPr lang="en-US" sz="1000" kern="1200" dirty="0" smtClean="0"/>
            <a:t>Knowledge of Supervision Procedures and Protocol</a:t>
          </a:r>
          <a:endParaRPr lang="en-US" sz="1000" kern="1200" dirty="0"/>
        </a:p>
        <a:p>
          <a:pPr marL="0" lvl="1" indent="0" algn="l" defTabSz="444500">
            <a:lnSpc>
              <a:spcPct val="100000"/>
            </a:lnSpc>
            <a:spcBef>
              <a:spcPct val="0"/>
            </a:spcBef>
            <a:spcAft>
              <a:spcPts val="0"/>
            </a:spcAft>
            <a:buChar char="••"/>
          </a:pPr>
          <a:r>
            <a:rPr lang="en-US" sz="1000" b="1" kern="1200" dirty="0" smtClean="0"/>
            <a:t>*</a:t>
          </a:r>
          <a:r>
            <a:rPr lang="en-US" sz="1000" kern="1200" dirty="0" smtClean="0"/>
            <a:t>Knowledge of Court Services Diagnostic Function</a:t>
          </a:r>
          <a:endParaRPr lang="en-US" sz="1000" kern="1200" dirty="0"/>
        </a:p>
        <a:p>
          <a:pPr marL="0" lvl="1" indent="0" algn="l" defTabSz="444500">
            <a:lnSpc>
              <a:spcPct val="100000"/>
            </a:lnSpc>
            <a:spcBef>
              <a:spcPct val="0"/>
            </a:spcBef>
            <a:spcAft>
              <a:spcPts val="0"/>
            </a:spcAft>
            <a:buChar char="••"/>
          </a:pPr>
          <a:r>
            <a:rPr lang="en-US" sz="1000" b="1" kern="1200" dirty="0" smtClean="0"/>
            <a:t>*</a:t>
          </a:r>
          <a:r>
            <a:rPr lang="en-US" sz="1000" b="0" kern="1200" dirty="0" smtClean="0"/>
            <a:t>Knowledge of Drug Testing and Compliance Unit</a:t>
          </a:r>
          <a:br>
            <a:rPr lang="en-US" sz="1000" b="0" kern="1200" dirty="0" smtClean="0"/>
          </a:br>
          <a:r>
            <a:rPr lang="en-US" sz="1000" b="0" kern="1200" dirty="0" smtClean="0"/>
            <a:t>   Procedures and Protocol</a:t>
          </a:r>
          <a:endParaRPr lang="en-US" sz="1000" b="1" kern="1200" dirty="0"/>
        </a:p>
        <a:p>
          <a:pPr marL="0" lvl="1" indent="0" algn="l" defTabSz="444500">
            <a:lnSpc>
              <a:spcPct val="100000"/>
            </a:lnSpc>
            <a:spcBef>
              <a:spcPct val="0"/>
            </a:spcBef>
            <a:spcAft>
              <a:spcPts val="0"/>
            </a:spcAft>
            <a:buChar char="••"/>
          </a:pPr>
          <a:r>
            <a:rPr lang="en-US" sz="1000" b="0" kern="1200" dirty="0" smtClean="0"/>
            <a:t>APSO Technical Expertise</a:t>
          </a:r>
          <a:endParaRPr lang="en-US" sz="1000" b="0" kern="1200" dirty="0"/>
        </a:p>
        <a:p>
          <a:pPr marL="0" lvl="1" indent="0" algn="l" defTabSz="444500">
            <a:lnSpc>
              <a:spcPct val="100000"/>
            </a:lnSpc>
            <a:spcBef>
              <a:spcPct val="0"/>
            </a:spcBef>
            <a:spcAft>
              <a:spcPts val="0"/>
            </a:spcAft>
            <a:buChar char="••"/>
          </a:pPr>
          <a:r>
            <a:rPr lang="en-US" sz="1000" kern="1200" dirty="0" smtClean="0"/>
            <a:t>System and Regulatory Knowledge</a:t>
          </a:r>
          <a:endParaRPr lang="en-US" sz="1000" kern="1200" dirty="0"/>
        </a:p>
        <a:p>
          <a:pPr marL="0" lvl="2" indent="0" algn="l" defTabSz="444500">
            <a:lnSpc>
              <a:spcPct val="100000"/>
            </a:lnSpc>
            <a:spcBef>
              <a:spcPct val="0"/>
            </a:spcBef>
            <a:spcAft>
              <a:spcPts val="0"/>
            </a:spcAft>
            <a:buChar char="••"/>
          </a:pPr>
          <a:r>
            <a:rPr lang="en-US" sz="1000" kern="1200" dirty="0" smtClean="0"/>
            <a:t>PSA Organizational Knowledge</a:t>
          </a:r>
          <a:endParaRPr lang="en-US" sz="1000" kern="1200" dirty="0"/>
        </a:p>
        <a:p>
          <a:pPr marL="0" lvl="1" indent="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614758" y="-1346869"/>
        <a:ext cx="1156477" cy="3946350"/>
      </dsp:txXfrm>
    </dsp:sp>
    <dsp:sp modelId="{578424C7-D8B1-4DF0-9585-3BF63D56A9AB}">
      <dsp:nvSpPr>
        <dsp:cNvPr id="0" name=""/>
        <dsp:cNvSpPr/>
      </dsp:nvSpPr>
      <dsp:spPr>
        <a:xfrm>
          <a:off x="0" y="0"/>
          <a:ext cx="2219822" cy="1250486"/>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250486"/>
      </dsp:txXfrm>
    </dsp:sp>
    <dsp:sp modelId="{CB8F06E6-523E-40A5-BB9A-4F4E0D33CC9F}">
      <dsp:nvSpPr>
        <dsp:cNvPr id="0" name=""/>
        <dsp:cNvSpPr/>
      </dsp:nvSpPr>
      <dsp:spPr>
        <a:xfrm rot="5400000">
          <a:off x="3891700" y="-303636"/>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891700" y="-303636"/>
        <a:ext cx="610790" cy="3950208"/>
      </dsp:txXfrm>
    </dsp:sp>
    <dsp:sp modelId="{80790DD6-A1BA-430C-AB89-55CE9EC91724}">
      <dsp:nvSpPr>
        <dsp:cNvPr id="0" name=""/>
        <dsp:cNvSpPr/>
      </dsp:nvSpPr>
      <dsp:spPr>
        <a:xfrm>
          <a:off x="0" y="1289723"/>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289723"/>
        <a:ext cx="2221992" cy="763488"/>
      </dsp:txXfrm>
    </dsp:sp>
    <dsp:sp modelId="{BDD4BF51-862B-4576-B43C-26D1DD97AF5C}">
      <dsp:nvSpPr>
        <dsp:cNvPr id="0" name=""/>
        <dsp:cNvSpPr/>
      </dsp:nvSpPr>
      <dsp:spPr>
        <a:xfrm rot="5400000">
          <a:off x="3850826" y="498026"/>
          <a:ext cx="692538"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50826" y="498026"/>
        <a:ext cx="692538" cy="3950208"/>
      </dsp:txXfrm>
    </dsp:sp>
    <dsp:sp modelId="{AD8929E8-58D4-4C46-AF1C-08450C62C440}">
      <dsp:nvSpPr>
        <dsp:cNvPr id="0" name=""/>
        <dsp:cNvSpPr/>
      </dsp:nvSpPr>
      <dsp:spPr>
        <a:xfrm>
          <a:off x="0" y="2091386"/>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091386"/>
        <a:ext cx="2221992" cy="763488"/>
      </dsp:txXfrm>
    </dsp:sp>
    <dsp:sp modelId="{F1BA9655-1B22-46D4-83AF-98007378FC0E}">
      <dsp:nvSpPr>
        <dsp:cNvPr id="0" name=""/>
        <dsp:cNvSpPr/>
      </dsp:nvSpPr>
      <dsp:spPr>
        <a:xfrm rot="5400000">
          <a:off x="3891700" y="1299689"/>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891700" y="1299689"/>
        <a:ext cx="610790" cy="3950208"/>
      </dsp:txXfrm>
    </dsp:sp>
    <dsp:sp modelId="{4DEEE612-3434-482A-8CEA-3DC4016F1EB9}">
      <dsp:nvSpPr>
        <dsp:cNvPr id="0" name=""/>
        <dsp:cNvSpPr/>
      </dsp:nvSpPr>
      <dsp:spPr>
        <a:xfrm>
          <a:off x="0" y="2893049"/>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893049"/>
        <a:ext cx="2221992" cy="76348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16.docx"/><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Assistant </a:t>
            </a:r>
            <a:r>
              <a:rPr lang="en-US" dirty="0" smtClean="0"/>
              <a:t>Pretrial </a:t>
            </a:r>
            <a:r>
              <a:rPr lang="en-US" dirty="0" smtClean="0"/>
              <a:t>Services Officer</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15592"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7375"/>
          <a:ext cx="6321425" cy="3856038"/>
        </p:xfrm>
        <a:graphic>
          <a:graphicData uri="http://schemas.openxmlformats.org/presentationml/2006/ole">
            <p:oleObj spid="_x0000_s37890" name="Document" r:id="rId3" imgW="9287874" imgH="5673064"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change ideas.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tenacity and perseverance in achieving objectives; stays focused and persistent and remains committed to objectives despite obstacles.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p>
        </p:txBody>
      </p:sp>
      <p:graphicFrame>
        <p:nvGraphicFramePr>
          <p:cNvPr id="23555" name="Object 3"/>
          <p:cNvGraphicFramePr>
            <a:graphicFrameLocks noChangeAspect="1"/>
          </p:cNvGraphicFramePr>
          <p:nvPr/>
        </p:nvGraphicFramePr>
        <p:xfrm>
          <a:off x="304800" y="3127375"/>
          <a:ext cx="6321425" cy="4333875"/>
        </p:xfrm>
        <a:graphic>
          <a:graphicData uri="http://schemas.openxmlformats.org/presentationml/2006/ole">
            <p:oleObj spid="_x0000_s34818" name="Document" r:id="rId3" imgW="9287874" imgH="6381521"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5113" y="3127375"/>
          <a:ext cx="6321425" cy="3498850"/>
        </p:xfrm>
        <a:graphic>
          <a:graphicData uri="http://schemas.openxmlformats.org/presentationml/2006/ole">
            <p:oleObj spid="_x0000_s35842" name="Document" r:id="rId3" imgW="9287874" imgH="5140460"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600438"/>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as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797778"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synthesizing information and assessing relevant input and data to respond to questions and make appropriate decisions based on available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Gathers relevant data, asks probing questions, and secures additional information in order to understand a problem or situation.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65113" y="3273425"/>
          <a:ext cx="6321425" cy="3008313"/>
        </p:xfrm>
        <a:graphic>
          <a:graphicData uri="http://schemas.openxmlformats.org/presentationml/2006/ole">
            <p:oleObj spid="_x0000_s39938" name="Document" r:id="rId3" imgW="9287874" imgH="4436687"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33243"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685800"/>
            <a:ext cx="6400800" cy="457200"/>
          </a:xfrm>
        </p:spPr>
        <p:txBody>
          <a:bodyPr/>
          <a:lstStyle/>
          <a:p>
            <a:r>
              <a:rPr lang="en-US" dirty="0" smtClean="0"/>
              <a:t>Assistant </a:t>
            </a:r>
            <a:r>
              <a:rPr lang="en-US" dirty="0" smtClean="0"/>
              <a:t>Pretrial </a:t>
            </a:r>
            <a:r>
              <a:rPr lang="en-US" dirty="0" smtClean="0"/>
              <a:t>Services Officer</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09600" y="8001000"/>
            <a:ext cx="3352200" cy="246221"/>
          </a:xfrm>
          <a:prstGeom prst="rect">
            <a:avLst/>
          </a:prstGeom>
          <a:noFill/>
        </p:spPr>
        <p:txBody>
          <a:bodyPr wrap="none" rtlCol="0">
            <a:spAutoFit/>
          </a:bodyPr>
          <a:lstStyle/>
          <a:p>
            <a:r>
              <a:rPr lang="en-US" sz="1000" b="1" dirty="0" smtClean="0">
                <a:latin typeface="Arial" pitchFamily="34" charset="0"/>
                <a:cs typeface="Arial" pitchFamily="34" charset="0"/>
              </a:rPr>
              <a:t>*</a:t>
            </a:r>
            <a:r>
              <a:rPr lang="en-US" sz="1000" dirty="0" smtClean="0">
                <a:latin typeface="Arial" pitchFamily="34" charset="0"/>
                <a:cs typeface="Arial" pitchFamily="34" charset="0"/>
              </a:rPr>
              <a:t>Note: Applicable only if assigned to this unit or program</a:t>
            </a:r>
            <a:endParaRPr lang="en-US" sz="1000" b="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Supervision Procedures and Protocol</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Completes APSO level work as assigned in supervision.</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procedures for processing new defendants with release conditions.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automated systems to correctly determine active warrant and criminal history status.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compliance review procedures and protocol for supervising defendants.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Manages case files, reports and records around supervision accurately and according to established PSA supervision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proper procedures for reporting violations of release conditions.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Identifies defendants who would benefit from referral for additional services and is able to complete the referral.</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and submits timely and accurate court reports, informing courts of release condition compliance.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reports defendant compliance and other information during court hearings when required. </a:t>
            </a:r>
          </a:p>
        </p:txBody>
      </p:sp>
      <p:graphicFrame>
        <p:nvGraphicFramePr>
          <p:cNvPr id="1028" name="Object 4"/>
          <p:cNvGraphicFramePr>
            <a:graphicFrameLocks/>
          </p:cNvGraphicFramePr>
          <p:nvPr/>
        </p:nvGraphicFramePr>
        <p:xfrm>
          <a:off x="228600" y="3409950"/>
          <a:ext cx="6467475" cy="4581525"/>
        </p:xfrm>
        <a:graphic>
          <a:graphicData uri="http://schemas.openxmlformats.org/presentationml/2006/ole">
            <p:oleObj spid="_x0000_s45058" name="Document" r:id="rId3" imgW="9507922" imgH="6750524"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400800" cy="457200"/>
          </a:xfrm>
        </p:spPr>
        <p:txBody>
          <a:bodyPr/>
          <a:lstStyle/>
          <a:p>
            <a:r>
              <a:rPr lang="en-US" dirty="0" smtClean="0">
                <a:latin typeface="Arial" pitchFamily="34" charset="0"/>
                <a:cs typeface="Arial" pitchFamily="34" charset="0"/>
              </a:rPr>
              <a:t>Knowledge of Court Services Diagnostic Function</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Completes APSO level work as assigned in Court Services.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Conducts criminal background investigations and analyzes data at the level necessary for a given situation.</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protocol and procedures for researching relevant background information and providing documentation regarding the least restrictive recommendations for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can explain details of relevant programs and release conditions and circumstances in which each should or should not be applied (e.g., depending on charges, detention holds, repeat offenses).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differences in procedures for relevant District, Superior and Traffic courts as well as unique types of cases (e.g., sealed cases).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applies the Agency’s Risk Assessment Protocol.</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supervision procedures and protocols within PSA necessary to process defendants, including how to make a determination of whether a defendant is in compliance with conditions of release.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information technology systems used to conduct investigations.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laws and statutes related to detention eligibility.</a:t>
            </a:r>
          </a:p>
        </p:txBody>
      </p:sp>
      <p:graphicFrame>
        <p:nvGraphicFramePr>
          <p:cNvPr id="1028" name="Object 4"/>
          <p:cNvGraphicFramePr>
            <a:graphicFrameLocks/>
          </p:cNvGraphicFramePr>
          <p:nvPr/>
        </p:nvGraphicFramePr>
        <p:xfrm>
          <a:off x="228600" y="3606800"/>
          <a:ext cx="6399213" cy="4699000"/>
        </p:xfrm>
        <a:graphic>
          <a:graphicData uri="http://schemas.openxmlformats.org/presentationml/2006/ole">
            <p:oleObj spid="_x0000_s1028" name="Document" r:id="rId3" imgW="9287874" imgH="6726380"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Drug Testing and Compliance Unit Procedures </a:t>
            </a:r>
            <a:br>
              <a:rPr lang="en-US" dirty="0" smtClean="0">
                <a:latin typeface="Arial" pitchFamily="34" charset="0"/>
                <a:cs typeface="Arial" pitchFamily="34" charset="0"/>
              </a:rPr>
            </a:br>
            <a:r>
              <a:rPr lang="en-US" dirty="0" smtClean="0">
                <a:latin typeface="Arial" pitchFamily="34" charset="0"/>
                <a:cs typeface="Arial" pitchFamily="34" charset="0"/>
              </a:rPr>
              <a:t>and Protocol</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in-depth understanding of Drug Testing and Compliance unit structure and operations.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procedures and processes for performing check-in for defendants being tested.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relevant systems and processes for reviewing and correcting information on release conditions.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applies correct procedures and protocols for escorting and observing defendants being tested.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Enters authorized defendant information and medications into the appropriate systems following established unit policies and procedures.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proper chain-of-custody procedures and in-unit collection procedures when handling samples.</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152400" y="2743200"/>
          <a:ext cx="6467475" cy="4581525"/>
        </p:xfrm>
        <a:graphic>
          <a:graphicData uri="http://schemas.openxmlformats.org/presentationml/2006/ole">
            <p:oleObj spid="_x0000_s46082" name="Document" r:id="rId3" imgW="9507922" imgH="6750524"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APSO Technical Expertise</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follows/applies the policies, procedures, and protocol for the unit or program to which he/she is assigned.</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assistance to employees in a unit or program.</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understands relevant legal regulations and statutes governing work in a particular unit or program.</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applies correct procedures and protocols for conducting relevant record checks. </a:t>
            </a:r>
          </a:p>
          <a:p>
            <a:pPr marL="114300" indent="-114300" fontAlgn="base">
              <a:spcBef>
                <a:spcPct val="0"/>
              </a:spcBef>
              <a:spcAft>
                <a:spcPct val="0"/>
              </a:spcAft>
              <a:buSzPct val="120000"/>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152400" y="2743200"/>
          <a:ext cx="6467475" cy="4581525"/>
        </p:xfrm>
        <a:graphic>
          <a:graphicData uri="http://schemas.openxmlformats.org/presentationml/2006/ole">
            <p:oleObj spid="_x0000_s47106" name="Document" r:id="rId3" imgW="9507922" imgH="6756650"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System and Regulatory Knowledge</a:t>
            </a:r>
            <a:r>
              <a:rPr lang="en-US" b="0" dirty="0" smtClean="0">
                <a:latin typeface="Arial" pitchFamily="34" charset="0"/>
                <a:cs typeface="Arial" pitchFamily="34" charset="0"/>
              </a:rPr>
              <a:t/>
            </a:r>
            <a:br>
              <a:rPr lang="en-US" b="0" dirty="0" smtClean="0">
                <a:latin typeface="Arial" pitchFamily="34" charset="0"/>
                <a:cs typeface="Arial" pitchFamily="34" charset="0"/>
              </a:rPr>
            </a:b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127375"/>
          <a:ext cx="6480175" cy="3008313"/>
        </p:xfrm>
        <a:graphic>
          <a:graphicData uri="http://schemas.openxmlformats.org/presentationml/2006/ole">
            <p:oleObj spid="_x0000_s30722" name="Document" r:id="rId3" imgW="9517054" imgH="4436687"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10515</TotalTime>
  <Words>1751</Words>
  <Application>Microsoft Office PowerPoint</Application>
  <PresentationFormat>On-screen Show (4:3)</PresentationFormat>
  <Paragraphs>133</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Median</vt:lpstr>
      <vt:lpstr>Document</vt:lpstr>
      <vt:lpstr>PreTrial Services Agency Competencies</vt:lpstr>
      <vt:lpstr>Assistant Pretrial Services Officer</vt:lpstr>
      <vt:lpstr>Knowledge of Supervision Procedures and Protocol</vt:lpstr>
      <vt:lpstr>Knowledge of Court Services Diagnostic Function</vt:lpstr>
      <vt:lpstr>Knowledge of Drug Testing and Compliance Unit Procedures  and Protocol</vt:lpstr>
      <vt:lpstr>APSO Technical Expertise</vt:lpstr>
      <vt:lpstr>System and Regulatory Knowledge </vt:lpstr>
      <vt:lpstr>District of Columbia Pretrial Services Agency (PSA)  Organizational Knowledge</vt:lpstr>
      <vt:lpstr> 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19</cp:revision>
  <dcterms:created xsi:type="dcterms:W3CDTF">2011-04-19T14:35:25Z</dcterms:created>
  <dcterms:modified xsi:type="dcterms:W3CDTF">2011-07-01T18:14:48Z</dcterms:modified>
</cp:coreProperties>
</file>